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9" r:id="rId1"/>
  </p:sldMasterIdLst>
  <p:notesMasterIdLst>
    <p:notesMasterId r:id="rId63"/>
  </p:notesMasterIdLst>
  <p:handoutMasterIdLst>
    <p:handoutMasterId r:id="rId64"/>
  </p:handoutMasterIdLst>
  <p:sldIdLst>
    <p:sldId id="2322" r:id="rId2"/>
    <p:sldId id="2915" r:id="rId3"/>
    <p:sldId id="2836" r:id="rId4"/>
    <p:sldId id="2850" r:id="rId5"/>
    <p:sldId id="2852" r:id="rId6"/>
    <p:sldId id="2853" r:id="rId7"/>
    <p:sldId id="2854" r:id="rId8"/>
    <p:sldId id="2880" r:id="rId9"/>
    <p:sldId id="2855" r:id="rId10"/>
    <p:sldId id="2883" r:id="rId11"/>
    <p:sldId id="2882" r:id="rId12"/>
    <p:sldId id="2881" r:id="rId13"/>
    <p:sldId id="2856" r:id="rId14"/>
    <p:sldId id="2884" r:id="rId15"/>
    <p:sldId id="2857" r:id="rId16"/>
    <p:sldId id="2858" r:id="rId17"/>
    <p:sldId id="2859" r:id="rId18"/>
    <p:sldId id="2907" r:id="rId19"/>
    <p:sldId id="2860" r:id="rId20"/>
    <p:sldId id="2861" r:id="rId21"/>
    <p:sldId id="2862" r:id="rId22"/>
    <p:sldId id="2885" r:id="rId23"/>
    <p:sldId id="2863" r:id="rId24"/>
    <p:sldId id="2886" r:id="rId25"/>
    <p:sldId id="2887" r:id="rId26"/>
    <p:sldId id="2888" r:id="rId27"/>
    <p:sldId id="2864" r:id="rId28"/>
    <p:sldId id="2889" r:id="rId29"/>
    <p:sldId id="2865" r:id="rId30"/>
    <p:sldId id="2890" r:id="rId31"/>
    <p:sldId id="2866" r:id="rId32"/>
    <p:sldId id="2867" r:id="rId33"/>
    <p:sldId id="2868" r:id="rId34"/>
    <p:sldId id="2869" r:id="rId35"/>
    <p:sldId id="2891" r:id="rId36"/>
    <p:sldId id="2870" r:id="rId37"/>
    <p:sldId id="2895" r:id="rId38"/>
    <p:sldId id="2896" r:id="rId39"/>
    <p:sldId id="2897" r:id="rId40"/>
    <p:sldId id="2898" r:id="rId41"/>
    <p:sldId id="2871" r:id="rId42"/>
    <p:sldId id="2894" r:id="rId43"/>
    <p:sldId id="2893" r:id="rId44"/>
    <p:sldId id="2872" r:id="rId45"/>
    <p:sldId id="2873" r:id="rId46"/>
    <p:sldId id="2900" r:id="rId47"/>
    <p:sldId id="2901" r:id="rId48"/>
    <p:sldId id="2908" r:id="rId49"/>
    <p:sldId id="2902" r:id="rId50"/>
    <p:sldId id="2903" r:id="rId51"/>
    <p:sldId id="2904" r:id="rId52"/>
    <p:sldId id="2905" r:id="rId53"/>
    <p:sldId id="2906" r:id="rId54"/>
    <p:sldId id="2874" r:id="rId55"/>
    <p:sldId id="2909" r:id="rId56"/>
    <p:sldId id="2910" r:id="rId57"/>
    <p:sldId id="2914" r:id="rId58"/>
    <p:sldId id="2911" r:id="rId59"/>
    <p:sldId id="2912" r:id="rId60"/>
    <p:sldId id="2913" r:id="rId61"/>
    <p:sldId id="2851" r:id="rId62"/>
  </p:sldIdLst>
  <p:sldSz cx="9906000" cy="6858000" type="A4"/>
  <p:notesSz cx="6769100" cy="9906000"/>
  <p:embeddedFontLst>
    <p:embeddedFont>
      <p:font typeface="나눔고딕" pitchFamily="50" charset="-127"/>
      <p:regular r:id="rId65"/>
      <p:bold r:id="rId66"/>
    </p:embeddedFont>
    <p:embeddedFont>
      <p:font typeface="JBold" charset="-127"/>
      <p:regular r:id="rId67"/>
    </p:embeddedFont>
    <p:embeddedFont>
      <p:font typeface="맑은 고딕" pitchFamily="50" charset="-127"/>
      <p:regular r:id="rId68"/>
      <p:bold r:id="rId69"/>
    </p:embeddedFont>
    <p:embeddedFont>
      <p:font typeface="HY신명조" pitchFamily="18" charset="-127"/>
      <p:regular r:id="rId70"/>
    </p:embeddedFont>
    <p:embeddedFont>
      <p:font typeface="Tahoma" pitchFamily="34" charset="0"/>
      <p:regular r:id="rId71"/>
      <p:bold r:id="rId72"/>
    </p:embeddedFont>
    <p:embeddedFont>
      <p:font typeface="가는각진제목체" pitchFamily="18" charset="-127"/>
      <p:regular r:id="rId73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6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6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6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600" kern="1200">
        <a:solidFill>
          <a:schemeClr val="tx1"/>
        </a:solidFill>
        <a:latin typeface="Tahoma" pitchFamily="34" charset="0"/>
        <a:ea typeface="굴림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9AF93"/>
    <a:srgbClr val="0000FF"/>
    <a:srgbClr val="0070C0"/>
    <a:srgbClr val="0066FF"/>
    <a:srgbClr val="68A9C6"/>
    <a:srgbClr val="6D89B7"/>
    <a:srgbClr val="A591BD"/>
    <a:srgbClr val="CD93D1"/>
    <a:srgbClr val="C6DD55"/>
    <a:srgbClr val="4DA4B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538" autoAdjust="0"/>
    <p:restoredTop sz="95301" autoAdjust="0"/>
  </p:normalViewPr>
  <p:slideViewPr>
    <p:cSldViewPr>
      <p:cViewPr>
        <p:scale>
          <a:sx n="100" d="100"/>
          <a:sy n="100" d="100"/>
        </p:scale>
        <p:origin x="-1320" y="-378"/>
      </p:cViewPr>
      <p:guideLst>
        <p:guide orient="horz" pos="3748"/>
        <p:guide orient="horz" pos="3838"/>
        <p:guide orient="horz" pos="663"/>
        <p:guide pos="2485"/>
        <p:guide pos="217"/>
        <p:guide pos="308"/>
        <p:guide pos="611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872"/>
    </p:cViewPr>
  </p:sorterViewPr>
  <p:notesViewPr>
    <p:cSldViewPr>
      <p:cViewPr varScale="1">
        <p:scale>
          <a:sx n="75" d="100"/>
          <a:sy n="75" d="100"/>
        </p:scale>
        <p:origin x="-2178" y="-108"/>
      </p:cViewPr>
      <p:guideLst>
        <p:guide orient="horz" pos="3120"/>
        <p:guide pos="2132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4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69" Type="http://schemas.openxmlformats.org/officeDocument/2006/relationships/font" Target="fonts/font5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34014" cy="4953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33505" y="0"/>
            <a:ext cx="2934014" cy="49530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284C9C-7A58-4D88-B8E3-B2C44E2300D9}" type="datetimeFigureOut">
              <a:rPr lang="ko-KR" altLang="en-US" smtClean="0"/>
              <a:pPr/>
              <a:t>2015-04-28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09108"/>
            <a:ext cx="2934014" cy="4953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33505" y="9409108"/>
            <a:ext cx="2934014" cy="4953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C20C84-88A2-479B-AC72-8DA86622AF35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41885455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9"/>
            <a:ext cx="2934190" cy="495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6" tIns="45701" rIns="91406" bIns="45701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33309" y="9"/>
            <a:ext cx="2934189" cy="495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6" tIns="45701" rIns="91406" bIns="45701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3263" y="746125"/>
            <a:ext cx="5362575" cy="37131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6749" y="4705919"/>
            <a:ext cx="5415603" cy="44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6" tIns="45701" rIns="91406" bIns="4570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dirty="0" smtClean="0"/>
              <a:t>마스터 텍스트 스타일을 편집합니다</a:t>
            </a:r>
          </a:p>
          <a:p>
            <a:pPr lvl="1"/>
            <a:r>
              <a:rPr lang="ko-KR" altLang="en-US" noProof="0" dirty="0" smtClean="0"/>
              <a:t>둘째 수준</a:t>
            </a:r>
          </a:p>
          <a:p>
            <a:pPr lvl="2"/>
            <a:r>
              <a:rPr lang="ko-KR" altLang="en-US" noProof="0" dirty="0" smtClean="0"/>
              <a:t>셋째 수준</a:t>
            </a:r>
          </a:p>
          <a:p>
            <a:pPr lvl="3"/>
            <a:r>
              <a:rPr lang="ko-KR" altLang="en-US" noProof="0" dirty="0" smtClean="0"/>
              <a:t>넷째 수준</a:t>
            </a:r>
          </a:p>
          <a:p>
            <a:pPr lvl="4"/>
            <a:r>
              <a:rPr lang="ko-KR" altLang="en-US" noProof="0" dirty="0" smtClean="0"/>
              <a:t>다섯째 수준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9408647"/>
            <a:ext cx="2934190" cy="495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6" tIns="45701" rIns="91406" bIns="45701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33309" y="9408647"/>
            <a:ext cx="2934189" cy="495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06" tIns="45701" rIns="91406" bIns="45701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가는각진제목체" pitchFamily="18" charset="-127"/>
                <a:ea typeface="가는각진제목체" pitchFamily="18" charset="-127"/>
              </a:defRPr>
            </a:lvl1pPr>
          </a:lstStyle>
          <a:p>
            <a:pPr>
              <a:defRPr/>
            </a:pPr>
            <a:fld id="{0CA5560D-3F97-48BD-8577-05F3A3B284B2}" type="slidenum">
              <a:rPr lang="en-US" altLang="ko-KR" smtClean="0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="" xmlns:p14="http://schemas.microsoft.com/office/powerpoint/2010/main" val="129241494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가는각진제목체" pitchFamily="18" charset="-127"/>
        <a:ea typeface="가는각진제목체" pitchFamily="18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가는각진제목체" pitchFamily="18" charset="-127"/>
        <a:ea typeface="가는각진제목체" pitchFamily="18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가는각진제목체" pitchFamily="18" charset="-127"/>
        <a:ea typeface="가는각진제목체" pitchFamily="18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가는각진제목체" pitchFamily="18" charset="-127"/>
        <a:ea typeface="가는각진제목체" pitchFamily="18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가는각진제목체" pitchFamily="18" charset="-127"/>
        <a:ea typeface="가는각진제목체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969293" y="2505398"/>
            <a:ext cx="5967413" cy="576089"/>
          </a:xfrm>
          <a:prstGeom prst="rect">
            <a:avLst/>
          </a:prstGeom>
        </p:spPr>
        <p:txBody>
          <a:bodyPr anchor="ctr"/>
          <a:lstStyle>
            <a:lvl1pPr algn="ctr">
              <a:defRPr sz="2400" b="1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defRPr>
            </a:lvl1pPr>
          </a:lstStyle>
          <a:p>
            <a:r>
              <a:rPr lang="en-US" altLang="ko-KR" dirty="0"/>
              <a:t>English </a:t>
            </a:r>
            <a:r>
              <a:rPr lang="ko-KR" altLang="en-US" dirty="0"/>
              <a:t>한글</a:t>
            </a:r>
          </a:p>
        </p:txBody>
      </p:sp>
      <p:pic>
        <p:nvPicPr>
          <p:cNvPr id="6" name="Picture 11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97000" y="3104434"/>
            <a:ext cx="6912000" cy="1004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968500" y="3204840"/>
            <a:ext cx="5967413" cy="584200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800" b="1">
                <a:solidFill>
                  <a:srgbClr val="0070C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smtClean="0"/>
              <a:t>English </a:t>
            </a:r>
            <a:r>
              <a:rPr lang="ko-KR" altLang="en-US" dirty="0" smtClean="0"/>
              <a:t>한글</a:t>
            </a:r>
            <a:endParaRPr lang="ko-KR" altLang="en-US" dirty="0"/>
          </a:p>
        </p:txBody>
      </p:sp>
      <p:pic>
        <p:nvPicPr>
          <p:cNvPr id="119810" name="Picture 2" descr="http://wildlife.linkeddata.kr/main/image/lod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464" y="235368"/>
            <a:ext cx="2095500" cy="476250"/>
          </a:xfrm>
          <a:prstGeom prst="rect">
            <a:avLst/>
          </a:prstGeom>
          <a:noFill/>
        </p:spPr>
      </p:pic>
      <p:grpSp>
        <p:nvGrpSpPr>
          <p:cNvPr id="9" name="그룹 8"/>
          <p:cNvGrpSpPr/>
          <p:nvPr userDrawn="1"/>
        </p:nvGrpSpPr>
        <p:grpSpPr>
          <a:xfrm>
            <a:off x="2360712" y="221465"/>
            <a:ext cx="1800199" cy="504056"/>
            <a:chOff x="2432720" y="188640"/>
            <a:chExt cx="2401813" cy="742951"/>
          </a:xfrm>
        </p:grpSpPr>
        <p:pic>
          <p:nvPicPr>
            <p:cNvPr id="119812" name="Picture 4" descr="http://kdata.kr/image/kdatalogof.jpg"/>
            <p:cNvPicPr>
              <a:picLocks noChangeAspect="1" noChangeArrowheads="1"/>
            </p:cNvPicPr>
            <p:nvPr userDrawn="1"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32720" y="188640"/>
              <a:ext cx="742950" cy="742951"/>
            </a:xfrm>
            <a:prstGeom prst="rect">
              <a:avLst/>
            </a:prstGeom>
            <a:noFill/>
          </p:spPr>
        </p:pic>
        <p:pic>
          <p:nvPicPr>
            <p:cNvPr id="119814" name="Picture 6" descr="http://kdata.kr/image/kdatalogob.jpg"/>
            <p:cNvPicPr>
              <a:picLocks noChangeAspect="1" noChangeArrowheads="1"/>
            </p:cNvPicPr>
            <p:nvPr userDrawn="1"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224808" y="188640"/>
              <a:ext cx="1609725" cy="742951"/>
            </a:xfrm>
            <a:prstGeom prst="rect">
              <a:avLst/>
            </a:prstGeom>
            <a:noFill/>
          </p:spPr>
        </p:pic>
      </p:grpSp>
      <p:pic>
        <p:nvPicPr>
          <p:cNvPr id="119816" name="Picture 8" descr="http://jusodata.kr/main/images/juso_logo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48944" y="278230"/>
            <a:ext cx="1524000" cy="390526"/>
          </a:xfrm>
          <a:prstGeom prst="rect">
            <a:avLst/>
          </a:prstGeom>
          <a:noFill/>
        </p:spPr>
      </p:pic>
      <p:pic>
        <p:nvPicPr>
          <p:cNvPr id="119820" name="Picture 12" descr="LOD_LINKEDDATA_LOGO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21152" y="260648"/>
            <a:ext cx="1728192" cy="475253"/>
          </a:xfrm>
          <a:prstGeom prst="rect">
            <a:avLst/>
          </a:prstGeom>
          <a:noFill/>
        </p:spPr>
      </p:pic>
      <p:pic>
        <p:nvPicPr>
          <p:cNvPr id="13" name="Picture 2" descr="C:\Users\HP01\Downloads\로고\Untitled-2.pn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2500"/>
          <a:stretch>
            <a:fillRect/>
          </a:stretch>
        </p:blipFill>
        <p:spPr bwMode="auto">
          <a:xfrm>
            <a:off x="8568581" y="236265"/>
            <a:ext cx="1064939" cy="432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538530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 bwMode="auto">
          <a:xfrm>
            <a:off x="127895" y="260648"/>
            <a:ext cx="9721080" cy="43204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14966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 bwMode="auto">
          <a:xfrm>
            <a:off x="127895" y="260648"/>
            <a:ext cx="9721080" cy="43204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79376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 bwMode="auto">
          <a:xfrm>
            <a:off x="127895" y="260648"/>
            <a:ext cx="9721080" cy="43204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0" y="2154309"/>
            <a:ext cx="9906000" cy="7286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latinLnBrk="0">
              <a:lnSpc>
                <a:spcPct val="120000"/>
              </a:lnSpc>
              <a:buFont typeface="Wingdings" pitchFamily="2" charset="2"/>
              <a:buChar char="§"/>
            </a:pPr>
            <a:endParaRPr lang="ko-KR" altLang="en-US" dirty="0">
              <a:ea typeface="가는각진제목체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93713" y="2156304"/>
            <a:ext cx="8083823" cy="727075"/>
          </a:xfrm>
          <a:prstGeom prst="rect">
            <a:avLst/>
          </a:prstGeom>
        </p:spPr>
        <p:txBody>
          <a:bodyPr anchor="ctr"/>
          <a:lstStyle>
            <a:lvl1pPr marL="357188" indent="-357188">
              <a:buFont typeface="+mj-lt"/>
              <a:buAutoNum type="romanUcPeriod"/>
              <a:defRPr sz="28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1pPr>
          </a:lstStyle>
          <a:p>
            <a:r>
              <a:rPr lang="ko-KR" altLang="en-US" dirty="0" smtClean="0"/>
              <a:t>한글 </a:t>
            </a:r>
            <a:r>
              <a:rPr lang="en-US" altLang="ko-KR" dirty="0" smtClean="0"/>
              <a:t>English</a:t>
            </a:r>
            <a:endParaRPr lang="ko-KR" altLang="en-US" dirty="0"/>
          </a:p>
        </p:txBody>
      </p:sp>
      <p:pic>
        <p:nvPicPr>
          <p:cNvPr id="6" name="Picture 2" descr="C:\Users\HP01\Downloads\로고\Untitled-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2500"/>
          <a:stretch>
            <a:fillRect/>
          </a:stretch>
        </p:blipFill>
        <p:spPr bwMode="auto">
          <a:xfrm>
            <a:off x="416496" y="2348880"/>
            <a:ext cx="887446" cy="3600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87076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 bwMode="auto">
          <a:xfrm>
            <a:off x="127895" y="260648"/>
            <a:ext cx="9721080" cy="43204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0" y="-27384"/>
            <a:ext cx="9906000" cy="72866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latinLnBrk="0">
              <a:lnSpc>
                <a:spcPct val="120000"/>
              </a:lnSpc>
              <a:buFont typeface="Wingdings" pitchFamily="2" charset="2"/>
              <a:buChar char="§"/>
            </a:pPr>
            <a:endParaRPr lang="ko-KR" altLang="en-US" dirty="0">
              <a:ea typeface="가는각진제목체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93713" y="-25389"/>
            <a:ext cx="8083823" cy="727075"/>
          </a:xfrm>
          <a:prstGeom prst="rect">
            <a:avLst/>
          </a:prstGeom>
        </p:spPr>
        <p:txBody>
          <a:bodyPr anchor="ctr"/>
          <a:lstStyle>
            <a:lvl1pPr marL="357188" indent="-357188">
              <a:buFont typeface="+mj-lt"/>
              <a:buAutoNum type="romanUcPeriod"/>
              <a:defRPr sz="280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defRPr>
            </a:lvl1pPr>
          </a:lstStyle>
          <a:p>
            <a:r>
              <a:rPr lang="ko-KR" altLang="en-US" dirty="0" smtClean="0"/>
              <a:t>한글 </a:t>
            </a:r>
            <a:r>
              <a:rPr lang="en-US" altLang="ko-KR" dirty="0" smtClean="0"/>
              <a:t>English</a:t>
            </a:r>
            <a:endParaRPr lang="ko-KR" altLang="en-US" dirty="0"/>
          </a:p>
        </p:txBody>
      </p:sp>
      <p:pic>
        <p:nvPicPr>
          <p:cNvPr id="6" name="Picture 2" descr="C:\Users\HP01\Downloads\로고\Untitled-2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2500"/>
          <a:stretch>
            <a:fillRect/>
          </a:stretch>
        </p:blipFill>
        <p:spPr bwMode="auto">
          <a:xfrm>
            <a:off x="416496" y="167187"/>
            <a:ext cx="887446" cy="36004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8707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17475" y="44450"/>
            <a:ext cx="9607550" cy="431800"/>
          </a:xfrm>
          <a:prstGeom prst="rect">
            <a:avLst/>
          </a:prstGeom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  <a:cs typeface="JBold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49"/>
          <p:cNvSpPr>
            <a:spLocks noChangeShapeType="1"/>
          </p:cNvSpPr>
          <p:nvPr/>
        </p:nvSpPr>
        <p:spPr bwMode="auto">
          <a:xfrm>
            <a:off x="183000" y="536047"/>
            <a:ext cx="9540000" cy="0"/>
          </a:xfrm>
          <a:prstGeom prst="line">
            <a:avLst/>
          </a:prstGeom>
          <a:noFill/>
          <a:ln w="28575">
            <a:solidFill>
              <a:sysClr val="windowText" lastClr="000000"/>
            </a:solidFill>
            <a:round/>
            <a:headEnd/>
            <a:tailEnd/>
          </a:ln>
          <a:effectLst>
            <a:outerShdw dist="25400" dir="54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endParaRPr kumimoji="1" lang="ko-KR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가는각진제목체" pitchFamily="18" charset="-127"/>
              <a:ea typeface="가는각진제목체" pitchFamily="18" charset="-127"/>
              <a:cs typeface="+mn-cs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592960" y="6597352"/>
            <a:ext cx="35779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fld id="{B6276507-4260-4BE3-88BD-D26C3C123395}" type="slidenum">
              <a:rPr lang="en-US" altLang="ko-KR" sz="900" smtClean="0">
                <a:solidFill>
                  <a:srgbClr val="000000"/>
                </a:solidFill>
                <a:latin typeface="+mn-lt"/>
                <a:ea typeface="가는각진제목체" pitchFamily="18" charset="-127"/>
              </a:rPr>
              <a:pPr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latin typeface="+mn-lt"/>
              <a:ea typeface="가는각진제목체" pitchFamily="18" charset="-127"/>
            </a:endParaRPr>
          </a:p>
        </p:txBody>
      </p:sp>
      <p:sp>
        <p:nvSpPr>
          <p:cNvPr id="13" name="Line 47"/>
          <p:cNvSpPr>
            <a:spLocks noChangeShapeType="1"/>
          </p:cNvSpPr>
          <p:nvPr/>
        </p:nvSpPr>
        <p:spPr bwMode="auto">
          <a:xfrm>
            <a:off x="1" y="6568420"/>
            <a:ext cx="9909175" cy="0"/>
          </a:xfrm>
          <a:prstGeom prst="line">
            <a:avLst/>
          </a:prstGeom>
          <a:noFill/>
          <a:ln w="9525">
            <a:solidFill>
              <a:sysClr val="windowText" lastClr="000000"/>
            </a:solidFill>
            <a:round/>
            <a:headEnd/>
            <a:tailEnd/>
          </a:ln>
          <a:effectLst/>
        </p:spPr>
        <p:txBody>
          <a:bodyPr/>
          <a:lstStyle/>
          <a:p>
            <a:pPr algn="ctr" rtl="0" fontAlgn="base" latinLnBrk="1">
              <a:spcBef>
                <a:spcPct val="0"/>
              </a:spcBef>
              <a:spcAft>
                <a:spcPct val="0"/>
              </a:spcAft>
              <a:defRPr/>
            </a:pPr>
            <a:endParaRPr kumimoji="1" lang="ko-KR" altLang="en-US" kern="1200" dirty="0">
              <a:solidFill>
                <a:prstClr val="black"/>
              </a:solidFill>
              <a:latin typeface="가는각진제목체" pitchFamily="18" charset="-127"/>
              <a:ea typeface="가는각진제목체" pitchFamily="18" charset="-127"/>
              <a:cs typeface="+mn-cs"/>
            </a:endParaRPr>
          </a:p>
        </p:txBody>
      </p:sp>
      <p:pic>
        <p:nvPicPr>
          <p:cNvPr id="9" name="Picture 2" descr="C:\Users\HP01\Downloads\로고\Untitled-2.png"/>
          <p:cNvPicPr>
            <a:picLocks noChangeAspect="1" noChangeArrowheads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2500"/>
          <a:stretch>
            <a:fillRect/>
          </a:stretch>
        </p:blipFill>
        <p:spPr bwMode="auto">
          <a:xfrm>
            <a:off x="9417496" y="6642253"/>
            <a:ext cx="428966" cy="17403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51" r:id="rId2"/>
    <p:sldLayoutId id="2147483742" r:id="rId3"/>
    <p:sldLayoutId id="2147483743" r:id="rId4"/>
    <p:sldLayoutId id="2147483741" r:id="rId5"/>
    <p:sldLayoutId id="2147483752" r:id="rId6"/>
    <p:sldLayoutId id="2147483728" r:id="rId7"/>
    <p:sldLayoutId id="2147483733" r:id="rId8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+mj-lt"/>
          <a:ea typeface="가는각진제목체" pitchFamily="18" charset="-127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Times New Roman" pitchFamily="18" charset="0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Times New Roman" pitchFamily="18" charset="0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Times New Roman" pitchFamily="18" charset="0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Times New Roman" pitchFamily="18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Times New Roman" pitchFamily="18" charset="0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Times New Roman" pitchFamily="18" charset="0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Times New Roman" pitchFamily="18" charset="0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b="1">
          <a:solidFill>
            <a:schemeClr val="tx2"/>
          </a:solidFill>
          <a:latin typeface="Times New Roman" pitchFamily="18" charset="0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Blip>
          <a:blip r:embed="rId11"/>
        </a:buBlip>
        <a:defRPr kumimoji="1" sz="1200">
          <a:solidFill>
            <a:schemeClr val="tx1"/>
          </a:solidFill>
          <a:latin typeface="+mn-lt"/>
          <a:ea typeface="가는각진제목체" pitchFamily="18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2"/>
        </a:buBlip>
        <a:defRPr kumimoji="1" sz="1200">
          <a:solidFill>
            <a:schemeClr val="tx1"/>
          </a:solidFill>
          <a:latin typeface="+mn-lt"/>
          <a:ea typeface="가는각진제목체" pitchFamily="18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+mn-lt"/>
          <a:ea typeface="가는각진제목체" pitchFamily="18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+mn-lt"/>
          <a:ea typeface="가는각진제목체" pitchFamily="18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가는각진제목체" pitchFamily="18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family.rdf.kr/resource/f00_wonseokoh" TargetMode="External"/><Relationship Id="rId2" Type="http://schemas.openxmlformats.org/officeDocument/2006/relationships/hyperlink" Target="http://dbpeida.org/Seoul" TargetMode="Externa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420888"/>
            <a:ext cx="9905999" cy="576089"/>
          </a:xfrm>
        </p:spPr>
        <p:txBody>
          <a:bodyPr/>
          <a:lstStyle/>
          <a:p>
            <a:r>
              <a:rPr lang="en-US" altLang="ko-KR" sz="4400" dirty="0" smtClean="0"/>
              <a:t>LOD Touch Day</a:t>
            </a:r>
            <a:endParaRPr lang="ko-KR" altLang="en-US" sz="44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3728864" y="4509120"/>
            <a:ext cx="5544616" cy="1296169"/>
          </a:xfrm>
          <a:prstGeom prst="rect">
            <a:avLst/>
          </a:prstGeom>
        </p:spPr>
        <p:txBody>
          <a:bodyPr anchor="ctr"/>
          <a:lstStyle/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kern="0" dirty="0" smtClean="0"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오     원     석</a:t>
            </a:r>
            <a:endParaRPr lang="en-US" altLang="ko-KR" sz="2000" b="1" kern="0" dirty="0" smtClean="0"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JBold" pitchFamily="18" charset="-127"/>
              </a:rPr>
              <a:t>wonseok.oh@listinc.kr</a:t>
            </a:r>
            <a:endParaRPr kumimoji="1" lang="ko-KR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  <a:cs typeface="JBold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488" y="3645024"/>
            <a:ext cx="691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800" b="1" dirty="0" smtClean="0">
                <a:latin typeface="나눔고딕" pitchFamily="50" charset="-127"/>
                <a:ea typeface="나눔고딕" pitchFamily="50" charset="-127"/>
              </a:rPr>
              <a:t> 자료는 </a:t>
            </a:r>
            <a:r>
              <a:rPr lang="en-US" altLang="ko-KR" sz="1800" b="1" dirty="0" smtClean="0">
                <a:latin typeface="나눔고딕" pitchFamily="50" charset="-127"/>
                <a:ea typeface="나눔고딕" pitchFamily="50" charset="-127"/>
              </a:rPr>
              <a:t>http://family.rdf.kr </a:t>
            </a:r>
            <a:r>
              <a:rPr lang="ko-KR" altLang="en-US" sz="1800" b="1" dirty="0" smtClean="0">
                <a:latin typeface="나눔고딕" pitchFamily="50" charset="-127"/>
                <a:ea typeface="나눔고딕" pitchFamily="50" charset="-127"/>
              </a:rPr>
              <a:t>홈페이지에 있습니다</a:t>
            </a:r>
            <a:r>
              <a:rPr lang="en-US" altLang="ko-KR" sz="18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8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53088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Property – Multiple domain, range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 bwMode="auto">
          <a:xfrm>
            <a:off x="3656856" y="836712"/>
            <a:ext cx="1584176" cy="1080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Human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992560" y="3861048"/>
            <a:ext cx="1584176" cy="1080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Male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구부러진 연결선 4"/>
          <p:cNvCxnSpPr>
            <a:stCxn id="4" idx="0"/>
            <a:endCxn id="3" idx="4"/>
          </p:cNvCxnSpPr>
          <p:nvPr/>
        </p:nvCxnSpPr>
        <p:spPr bwMode="auto">
          <a:xfrm rot="5400000" flipH="1" flipV="1">
            <a:off x="2144688" y="1556792"/>
            <a:ext cx="1944216" cy="266429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568624" y="2564904"/>
            <a:ext cx="17059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solidFill>
                  <a:srgbClr val="FC0128"/>
                </a:solidFill>
                <a:latin typeface="나눔고딕" pitchFamily="50" charset="-127"/>
                <a:ea typeface="나눔고딕" pitchFamily="50" charset="-127"/>
              </a:rPr>
              <a:t>rdfs: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subClassOf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465168" y="4005064"/>
            <a:ext cx="2016224" cy="504056"/>
          </a:xfrm>
          <a:prstGeom prst="rect">
            <a:avLst/>
          </a:prstGeom>
          <a:noFill/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hasFather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" name="구부러진 연결선 8"/>
          <p:cNvCxnSpPr>
            <a:stCxn id="8" idx="0"/>
            <a:endCxn id="3" idx="4"/>
          </p:cNvCxnSpPr>
          <p:nvPr/>
        </p:nvCxnSpPr>
        <p:spPr bwMode="auto">
          <a:xfrm rot="16200000" flipV="1">
            <a:off x="4916996" y="1448780"/>
            <a:ext cx="2088232" cy="302433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6249144" y="2564904"/>
            <a:ext cx="13292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solidFill>
                  <a:srgbClr val="FC0128"/>
                </a:solidFill>
                <a:latin typeface="나눔고딕" pitchFamily="50" charset="-127"/>
                <a:ea typeface="나눔고딕" pitchFamily="50" charset="-127"/>
              </a:rPr>
              <a:t>rdfs:domain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448944" y="5013176"/>
            <a:ext cx="11544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solidFill>
                  <a:srgbClr val="FC0128"/>
                </a:solidFill>
                <a:latin typeface="나눔고딕" pitchFamily="50" charset="-127"/>
                <a:ea typeface="나눔고딕" pitchFamily="50" charset="-127"/>
              </a:rPr>
              <a:t>rdfs:range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구부러진 연결선 14"/>
          <p:cNvCxnSpPr>
            <a:stCxn id="8" idx="1"/>
            <a:endCxn id="4" idx="4"/>
          </p:cNvCxnSpPr>
          <p:nvPr/>
        </p:nvCxnSpPr>
        <p:spPr bwMode="auto">
          <a:xfrm rot="10800000" flipV="1">
            <a:off x="1784648" y="4257092"/>
            <a:ext cx="4680520" cy="684076"/>
          </a:xfrm>
          <a:prstGeom prst="curvedConnector4">
            <a:avLst>
              <a:gd name="adj1" fmla="val 17931"/>
              <a:gd name="adj2" fmla="val 246201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구부러진 연결선 14"/>
          <p:cNvCxnSpPr>
            <a:stCxn id="8" idx="1"/>
          </p:cNvCxnSpPr>
          <p:nvPr/>
        </p:nvCxnSpPr>
        <p:spPr bwMode="auto">
          <a:xfrm rot="10800000">
            <a:off x="4448944" y="1988840"/>
            <a:ext cx="2016224" cy="2268252"/>
          </a:xfrm>
          <a:prstGeom prst="curvedConnector2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3944888" y="3356992"/>
            <a:ext cx="11544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solidFill>
                  <a:srgbClr val="FC0128"/>
                </a:solidFill>
                <a:latin typeface="나눔고딕" pitchFamily="50" charset="-127"/>
                <a:ea typeface="나눔고딕" pitchFamily="50" charset="-127"/>
              </a:rPr>
              <a:t>rdfs:range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Property – </a:t>
            </a:r>
            <a:r>
              <a:rPr lang="en-US" altLang="ko-KR" dirty="0" err="1" smtClean="0"/>
              <a:t>subProperty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 bwMode="auto">
          <a:xfrm>
            <a:off x="3512840" y="1340768"/>
            <a:ext cx="1584176" cy="1080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Human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구부러진 연결선 4"/>
          <p:cNvCxnSpPr>
            <a:stCxn id="29" idx="1"/>
            <a:endCxn id="3" idx="4"/>
          </p:cNvCxnSpPr>
          <p:nvPr/>
        </p:nvCxnSpPr>
        <p:spPr bwMode="auto">
          <a:xfrm rot="10800000" flipH="1">
            <a:off x="3584848" y="2420888"/>
            <a:ext cx="720080" cy="1476164"/>
          </a:xfrm>
          <a:prstGeom prst="curvedConnector4">
            <a:avLst>
              <a:gd name="adj1" fmla="val -55556"/>
              <a:gd name="adj2" fmla="val 58537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4376936" y="4365104"/>
            <a:ext cx="197522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solidFill>
                  <a:srgbClr val="FC0128"/>
                </a:solidFill>
                <a:latin typeface="나눔고딕" pitchFamily="50" charset="-127"/>
                <a:ea typeface="나눔고딕" pitchFamily="50" charset="-127"/>
              </a:rPr>
              <a:t>rdfs: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subPropertyOf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직사각형 28"/>
          <p:cNvSpPr/>
          <p:nvPr/>
        </p:nvSpPr>
        <p:spPr bwMode="auto">
          <a:xfrm>
            <a:off x="3584848" y="364502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hasParent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5" name="구부러진 연결선 4"/>
          <p:cNvCxnSpPr>
            <a:stCxn id="29" idx="3"/>
            <a:endCxn id="3" idx="4"/>
          </p:cNvCxnSpPr>
          <p:nvPr/>
        </p:nvCxnSpPr>
        <p:spPr bwMode="auto">
          <a:xfrm flipH="1" flipV="1">
            <a:off x="4304928" y="2420888"/>
            <a:ext cx="720080" cy="1476164"/>
          </a:xfrm>
          <a:prstGeom prst="curvedConnector4">
            <a:avLst>
              <a:gd name="adj1" fmla="val -31746"/>
              <a:gd name="adj2" fmla="val 58537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0" name="직사각형 39"/>
          <p:cNvSpPr/>
          <p:nvPr/>
        </p:nvSpPr>
        <p:spPr bwMode="auto">
          <a:xfrm>
            <a:off x="3603898" y="4941168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hasFather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3" name="구부러진 연결선 4"/>
          <p:cNvCxnSpPr>
            <a:stCxn id="40" idx="0"/>
            <a:endCxn id="29" idx="2"/>
          </p:cNvCxnSpPr>
          <p:nvPr/>
        </p:nvCxnSpPr>
        <p:spPr bwMode="auto">
          <a:xfrm rot="16200000" flipV="1">
            <a:off x="3918409" y="4535599"/>
            <a:ext cx="792088" cy="1905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구부러진 연결선 45"/>
          <p:cNvCxnSpPr>
            <a:stCxn id="40" idx="1"/>
            <a:endCxn id="3" idx="2"/>
          </p:cNvCxnSpPr>
          <p:nvPr/>
        </p:nvCxnSpPr>
        <p:spPr bwMode="auto">
          <a:xfrm rot="10800000">
            <a:off x="3512840" y="1880828"/>
            <a:ext cx="91058" cy="3312368"/>
          </a:xfrm>
          <a:prstGeom prst="curvedConnector3">
            <a:avLst>
              <a:gd name="adj1" fmla="val 2171155"/>
            </a:avLst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50" name="구부러진 연결선 49"/>
          <p:cNvCxnSpPr>
            <a:stCxn id="40" idx="3"/>
            <a:endCxn id="23" idx="4"/>
          </p:cNvCxnSpPr>
          <p:nvPr/>
        </p:nvCxnSpPr>
        <p:spPr bwMode="auto">
          <a:xfrm flipV="1">
            <a:off x="5044058" y="3429000"/>
            <a:ext cx="2717254" cy="1764196"/>
          </a:xfrm>
          <a:prstGeom prst="curvedConnector2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57" name="Text Box 8"/>
          <p:cNvSpPr txBox="1">
            <a:spLocks noChangeArrowheads="1"/>
          </p:cNvSpPr>
          <p:nvPr/>
        </p:nvSpPr>
        <p:spPr bwMode="auto">
          <a:xfrm>
            <a:off x="2432720" y="2708920"/>
            <a:ext cx="13292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solidFill>
                  <a:srgbClr val="FC0128"/>
                </a:solidFill>
                <a:latin typeface="나눔고딕" pitchFamily="50" charset="-127"/>
                <a:ea typeface="나눔고딕" pitchFamily="50" charset="-127"/>
              </a:rPr>
              <a:t>rdfs:domain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Text Box 8"/>
          <p:cNvSpPr txBox="1">
            <a:spLocks noChangeArrowheads="1"/>
          </p:cNvSpPr>
          <p:nvPr/>
        </p:nvSpPr>
        <p:spPr bwMode="auto">
          <a:xfrm>
            <a:off x="4880992" y="2708920"/>
            <a:ext cx="11544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solidFill>
                  <a:srgbClr val="FC0128"/>
                </a:solidFill>
                <a:latin typeface="나눔고딕" pitchFamily="50" charset="-127"/>
                <a:ea typeface="나눔고딕" pitchFamily="50" charset="-127"/>
              </a:rPr>
              <a:t>rdfs:range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Text Box 8"/>
          <p:cNvSpPr txBox="1">
            <a:spLocks noChangeArrowheads="1"/>
          </p:cNvSpPr>
          <p:nvPr/>
        </p:nvSpPr>
        <p:spPr bwMode="auto">
          <a:xfrm>
            <a:off x="272480" y="3861048"/>
            <a:ext cx="13292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solidFill>
                  <a:srgbClr val="FC0128"/>
                </a:solidFill>
                <a:latin typeface="나눔고딕" pitchFamily="50" charset="-127"/>
                <a:ea typeface="나눔고딕" pitchFamily="50" charset="-127"/>
              </a:rPr>
              <a:t>rdfs:domain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Text Box 8"/>
          <p:cNvSpPr txBox="1">
            <a:spLocks noChangeArrowheads="1"/>
          </p:cNvSpPr>
          <p:nvPr/>
        </p:nvSpPr>
        <p:spPr bwMode="auto">
          <a:xfrm>
            <a:off x="6969224" y="4437112"/>
            <a:ext cx="1154483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solidFill>
                  <a:srgbClr val="FC0128"/>
                </a:solidFill>
                <a:latin typeface="나눔고딕" pitchFamily="50" charset="-127"/>
                <a:ea typeface="나눔고딕" pitchFamily="50" charset="-127"/>
              </a:rPr>
              <a:t>rdfs:range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타원 22"/>
          <p:cNvSpPr/>
          <p:nvPr/>
        </p:nvSpPr>
        <p:spPr bwMode="auto">
          <a:xfrm>
            <a:off x="6969224" y="2348880"/>
            <a:ext cx="1584176" cy="1080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Male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Text Box 8"/>
          <p:cNvSpPr txBox="1">
            <a:spLocks noChangeArrowheads="1"/>
          </p:cNvSpPr>
          <p:nvPr/>
        </p:nvSpPr>
        <p:spPr bwMode="auto">
          <a:xfrm>
            <a:off x="5457056" y="5733256"/>
            <a:ext cx="13292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solidFill>
                  <a:srgbClr val="FC0128"/>
                </a:solidFill>
                <a:latin typeface="나눔고딕" pitchFamily="50" charset="-127"/>
                <a:ea typeface="나눔고딕" pitchFamily="50" charset="-127"/>
              </a:rPr>
              <a:t>rdfs:domain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5" name="구부러진 연결선 4"/>
          <p:cNvCxnSpPr>
            <a:stCxn id="23" idx="0"/>
            <a:endCxn id="3" idx="7"/>
          </p:cNvCxnSpPr>
          <p:nvPr/>
        </p:nvCxnSpPr>
        <p:spPr bwMode="auto">
          <a:xfrm rot="16200000" flipV="1">
            <a:off x="5888200" y="475767"/>
            <a:ext cx="849932" cy="2896293"/>
          </a:xfrm>
          <a:prstGeom prst="curvedConnector3">
            <a:avLst>
              <a:gd name="adj1" fmla="val 145507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7407996" y="1340768"/>
            <a:ext cx="17059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solidFill>
                  <a:srgbClr val="FC0128"/>
                </a:solidFill>
                <a:latin typeface="나눔고딕" pitchFamily="50" charset="-127"/>
                <a:ea typeface="나눔고딕" pitchFamily="50" charset="-127"/>
              </a:rPr>
              <a:t>rdfs: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subClassOf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Property – Object, Datatype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16496" y="1124744"/>
            <a:ext cx="85689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ObjectProperty</a:t>
            </a:r>
          </a:p>
          <a:p>
            <a:pPr lvl="1">
              <a:buFontTx/>
              <a:buChar char="-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Object(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개체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를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Object(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값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으로 갖는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Property</a:t>
            </a:r>
          </a:p>
          <a:p>
            <a:pPr lvl="1">
              <a:buFontTx/>
              <a:buChar char="-"/>
            </a:pP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DatatypeProperty</a:t>
            </a:r>
          </a:p>
          <a:p>
            <a:pPr lvl="1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- Data(String, Integer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등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을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Object(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값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으로 갖는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Property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 bwMode="auto">
          <a:xfrm>
            <a:off x="416496" y="3212976"/>
            <a:ext cx="475252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http://family.rdf.kr/resource/f00_wonseokoh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3440832" y="4005064"/>
            <a:ext cx="259228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hasDaughter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5385048" y="4653136"/>
            <a:ext cx="4248472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http://family.rdf.kr/resource/f00_yeunoh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3440832" y="5373216"/>
            <a:ext cx="2592288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hasAge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auto">
          <a:xfrm>
            <a:off x="5457056" y="6021288"/>
            <a:ext cx="4248472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“28”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꺾인 연결선 21"/>
          <p:cNvCxnSpPr>
            <a:stCxn id="16" idx="2"/>
            <a:endCxn id="17" idx="1"/>
          </p:cNvCxnSpPr>
          <p:nvPr/>
        </p:nvCxnSpPr>
        <p:spPr bwMode="auto">
          <a:xfrm rot="16200000" flipH="1">
            <a:off x="2846766" y="3663026"/>
            <a:ext cx="540060" cy="648072"/>
          </a:xfrm>
          <a:prstGeom prst="bentConnector2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꺾인 연결선 21"/>
          <p:cNvCxnSpPr>
            <a:stCxn id="16" idx="2"/>
            <a:endCxn id="19" idx="1"/>
          </p:cNvCxnSpPr>
          <p:nvPr/>
        </p:nvCxnSpPr>
        <p:spPr bwMode="auto">
          <a:xfrm rot="16200000" flipH="1">
            <a:off x="2162690" y="4347102"/>
            <a:ext cx="1908212" cy="648072"/>
          </a:xfrm>
          <a:prstGeom prst="bentConnector2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꺾인 연결선 21"/>
          <p:cNvCxnSpPr>
            <a:stCxn id="17" idx="2"/>
            <a:endCxn id="18" idx="1"/>
          </p:cNvCxnSpPr>
          <p:nvPr/>
        </p:nvCxnSpPr>
        <p:spPr bwMode="auto">
          <a:xfrm rot="16200000" flipH="1">
            <a:off x="4862990" y="4383106"/>
            <a:ext cx="396044" cy="648072"/>
          </a:xfrm>
          <a:prstGeom prst="bentConnector2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0" name="꺾인 연결선 21"/>
          <p:cNvCxnSpPr>
            <a:stCxn id="19" idx="2"/>
            <a:endCxn id="20" idx="1"/>
          </p:cNvCxnSpPr>
          <p:nvPr/>
        </p:nvCxnSpPr>
        <p:spPr bwMode="auto">
          <a:xfrm rot="16200000" flipH="1">
            <a:off x="4898994" y="5715254"/>
            <a:ext cx="396044" cy="720080"/>
          </a:xfrm>
          <a:prstGeom prst="bentConnector2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6033120" y="4077072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Object Property</a:t>
            </a:r>
            <a:endParaRPr lang="ko-KR" altLang="en-US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033120" y="5445224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Datatype Property</a:t>
            </a:r>
            <a:endParaRPr lang="ko-KR" altLang="en-US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W3C – SEMANTIC WEB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00472" y="836712"/>
            <a:ext cx="44791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http://www.w3.org/standards/semanticweb/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52600" y="1340768"/>
            <a:ext cx="7442145" cy="5130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온톨로지 설계도구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온톨로지 설계도구</a:t>
            </a:r>
            <a:endParaRPr lang="ko-KR" altLang="en-US" dirty="0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76238" y="2619375"/>
            <a:ext cx="8382000" cy="917575"/>
          </a:xfrm>
          <a:prstGeom prst="rect">
            <a:avLst/>
          </a:prstGeom>
          <a:solidFill>
            <a:srgbClr val="FFFFFF"/>
          </a:solidFill>
          <a:ln w="3175" algn="ctr">
            <a:noFill/>
            <a:miter lim="800000"/>
            <a:headEnd/>
            <a:tailEnd/>
          </a:ln>
        </p:spPr>
        <p:txBody>
          <a:bodyPr rot="10800000" vert="eaVert" wrap="none" lIns="93600" tIns="46800" rIns="936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376238" y="1069975"/>
            <a:ext cx="8382000" cy="1233488"/>
          </a:xfrm>
          <a:prstGeom prst="rect">
            <a:avLst/>
          </a:prstGeom>
          <a:solidFill>
            <a:srgbClr val="FFFFFF"/>
          </a:solidFill>
          <a:ln w="3175" algn="ctr">
            <a:noFill/>
            <a:miter lim="800000"/>
            <a:headEnd/>
            <a:tailEnd/>
          </a:ln>
        </p:spPr>
        <p:txBody>
          <a:bodyPr rot="10800000" vert="eaVert" wrap="none" lIns="93600" tIns="46800" rIns="936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Rectangle 9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온톨로지 설계 도구</a:t>
            </a:r>
            <a:endParaRPr kumimoji="1" lang="en-US" altLang="ko-KR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온톨로지 설계를 위한 도구</a:t>
            </a:r>
            <a:endParaRPr kumimoji="1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W3C </a:t>
            </a:r>
            <a:r>
              <a:rPr kumimoji="1" lang="ko-KR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시맨틱웹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표준 언어인 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RDF, RDFS, OWL 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등을 이용</a:t>
            </a:r>
            <a:endParaRPr kumimoji="1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온톨로지 추론 및 규칙 추론을 지원</a:t>
            </a:r>
            <a:endParaRPr kumimoji="1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SPARQL 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질의 지원</a:t>
            </a:r>
            <a:endParaRPr kumimoji="1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각종 편리 기능 지원</a:t>
            </a:r>
            <a:endParaRPr kumimoji="1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endParaRPr kumimoji="1" lang="en-US" altLang="ko-KR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Protégé</a:t>
            </a: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스탠포드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대학의 온톨로지 설계 도구</a:t>
            </a:r>
            <a:endParaRPr kumimoji="1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endParaRPr kumimoji="1" lang="ko-KR" alt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TopBraid Composer</a:t>
            </a: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탑쿼드란트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en-US" altLang="ko-KR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TopQuadrant</a:t>
            </a: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의 온톨로지 설계 도구</a:t>
            </a: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온톨로지 설계도구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환경 설정</a:t>
            </a:r>
            <a:endParaRPr lang="ko-KR" altLang="en-US" dirty="0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376238" y="2619375"/>
            <a:ext cx="8382000" cy="917575"/>
          </a:xfrm>
          <a:prstGeom prst="rect">
            <a:avLst/>
          </a:prstGeom>
          <a:solidFill>
            <a:srgbClr val="FFFFFF"/>
          </a:solidFill>
          <a:ln w="3175" algn="ctr">
            <a:noFill/>
            <a:miter lim="800000"/>
            <a:headEnd/>
            <a:tailEnd/>
          </a:ln>
        </p:spPr>
        <p:txBody>
          <a:bodyPr rot="10800000" vert="eaVert" wrap="none" lIns="93600" tIns="46800" rIns="936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376238" y="1069975"/>
            <a:ext cx="8382000" cy="1233488"/>
          </a:xfrm>
          <a:prstGeom prst="rect">
            <a:avLst/>
          </a:prstGeom>
          <a:solidFill>
            <a:srgbClr val="FFFFFF"/>
          </a:solidFill>
          <a:ln w="3175" algn="ctr">
            <a:noFill/>
            <a:miter lim="800000"/>
            <a:headEnd/>
            <a:tailEnd/>
          </a:ln>
        </p:spPr>
        <p:txBody>
          <a:bodyPr rot="10800000" vert="eaVert" wrap="none" lIns="93600" tIns="46800" rIns="936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Rectangle 9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온톨로지 설계 도구 선정</a:t>
            </a:r>
            <a:endParaRPr kumimoji="1" lang="en-US" altLang="ko-KR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사용 편의성</a:t>
            </a:r>
            <a:endParaRPr kumimoji="1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설치 편의성</a:t>
            </a:r>
            <a:endParaRPr kumimoji="1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endParaRPr kumimoji="1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TopBraid Composer </a:t>
            </a:r>
            <a:r>
              <a:rPr kumimoji="1" lang="ko-KR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설치</a:t>
            </a:r>
            <a:endParaRPr kumimoji="1" lang="en-US" altLang="ko-KR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TopBraid Composer Free Edition </a:t>
            </a:r>
            <a:r>
              <a:rPr kumimoji="1" lang="ko-KR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다운로드 및 설치</a:t>
            </a:r>
            <a:endParaRPr kumimoji="1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1143000" marR="0" lvl="2" indent="-2286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1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http://www.topquadrant.com/downloads/topbraid-composer-install/</a:t>
            </a: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TopBraid Composer – Free Edition </a:t>
            </a:r>
            <a:endParaRPr lang="ko-KR" altLang="en-US" dirty="0"/>
          </a:p>
        </p:txBody>
      </p:sp>
      <p:sp>
        <p:nvSpPr>
          <p:cNvPr id="4" name="Rectangle 9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TopBraid Composer Free Edition </a:t>
            </a:r>
            <a:r>
              <a:rPr kumimoji="1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다운로드</a:t>
            </a:r>
            <a:endParaRPr kumimoji="1" lang="en-US" altLang="ko-KR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tbcfree-4.6.3v20150326-1917-win32.win32.x86.zip</a:t>
            </a:r>
            <a:endParaRPr kumimoji="1" lang="en-US" altLang="ko-KR" sz="2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Rectangle 9"/>
          <p:cNvSpPr txBox="1">
            <a:spLocks noChangeArrowheads="1"/>
          </p:cNvSpPr>
          <p:nvPr/>
        </p:nvSpPr>
        <p:spPr bwMode="auto">
          <a:xfrm>
            <a:off x="4932363" y="2303875"/>
            <a:ext cx="3554412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  <a:defRPr/>
            </a:pPr>
            <a:r>
              <a:rPr lang="ko-KR" altLang="en-US" sz="2400" b="1" kern="0" dirty="0">
                <a:latin typeface="맑은 고딕" pitchFamily="50" charset="-127"/>
                <a:ea typeface="맑은 고딕" pitchFamily="50" charset="-127"/>
              </a:rPr>
              <a:t>압축 해제</a:t>
            </a:r>
            <a:endParaRPr lang="en-US" altLang="ko-KR" sz="2000" kern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Rectangle 9"/>
          <p:cNvSpPr txBox="1">
            <a:spLocks noChangeArrowheads="1"/>
          </p:cNvSpPr>
          <p:nvPr/>
        </p:nvSpPr>
        <p:spPr bwMode="auto">
          <a:xfrm>
            <a:off x="385763" y="2303875"/>
            <a:ext cx="3556000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ct val="20000"/>
              </a:spcBef>
              <a:buSzPct val="80000"/>
              <a:buFont typeface="HY신명조" pitchFamily="18" charset="-127"/>
              <a:buChar char="▣"/>
              <a:defRPr/>
            </a:pPr>
            <a:r>
              <a:rPr lang="ko-KR" altLang="en-US" sz="2400" b="1" kern="0" dirty="0">
                <a:latin typeface="맑은 고딕" pitchFamily="50" charset="-127"/>
                <a:ea typeface="맑은 고딕" pitchFamily="50" charset="-127"/>
              </a:rPr>
              <a:t>파일 선택</a:t>
            </a:r>
            <a:endParaRPr lang="en-US" altLang="ko-KR" sz="2000" kern="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6565" y="2978951"/>
            <a:ext cx="3330370" cy="2034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TopBraid Composer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56656" y="1916832"/>
            <a:ext cx="4781550" cy="3276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직사각형 8"/>
          <p:cNvSpPr/>
          <p:nvPr/>
        </p:nvSpPr>
        <p:spPr bwMode="auto">
          <a:xfrm>
            <a:off x="1343075" y="4211563"/>
            <a:ext cx="5760640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Workspace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376238" y="2619375"/>
            <a:ext cx="8382000" cy="917575"/>
          </a:xfrm>
          <a:prstGeom prst="rect">
            <a:avLst/>
          </a:prstGeom>
          <a:solidFill>
            <a:srgbClr val="FFFFFF"/>
          </a:solidFill>
          <a:ln w="3175" algn="ctr">
            <a:noFill/>
            <a:miter lim="800000"/>
            <a:headEnd/>
            <a:tailEnd/>
          </a:ln>
        </p:spPr>
        <p:txBody>
          <a:bodyPr rot="10800000" vert="eaVert" wrap="none" lIns="93600" tIns="46800" rIns="936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Rectangle 7"/>
          <p:cNvSpPr>
            <a:spLocks noChangeArrowheads="1"/>
          </p:cNvSpPr>
          <p:nvPr/>
        </p:nvSpPr>
        <p:spPr bwMode="auto">
          <a:xfrm>
            <a:off x="376238" y="1069975"/>
            <a:ext cx="8382000" cy="1233488"/>
          </a:xfrm>
          <a:prstGeom prst="rect">
            <a:avLst/>
          </a:prstGeom>
          <a:solidFill>
            <a:srgbClr val="FFFFFF"/>
          </a:solidFill>
          <a:ln w="3175" algn="ctr">
            <a:noFill/>
            <a:miter lim="800000"/>
            <a:headEnd/>
            <a:tailEnd/>
          </a:ln>
        </p:spPr>
        <p:txBody>
          <a:bodyPr rot="10800000" vert="eaVert" wrap="none" lIns="93600" tIns="46800" rIns="936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Rectangle 9"/>
          <p:cNvSpPr txBox="1">
            <a:spLocks noChangeArrowheads="1"/>
          </p:cNvSpPr>
          <p:nvPr/>
        </p:nvSpPr>
        <p:spPr bwMode="auto">
          <a:xfrm>
            <a:off x="385763" y="1089025"/>
            <a:ext cx="837247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HY신명조" pitchFamily="18" charset="-127"/>
              <a:buChar char="▣"/>
              <a:tabLst/>
              <a:defRPr/>
            </a:pPr>
            <a:r>
              <a:rPr kumimoji="1" lang="en-US" altLang="ko-KR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TopBraid Composer Workspace </a:t>
            </a:r>
            <a:r>
              <a:rPr kumimoji="1" lang="ko-KR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설정</a:t>
            </a:r>
            <a:endParaRPr kumimoji="1" lang="en-US" altLang="ko-KR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Workspace 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디렉토리 생성 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또는 기본 디렉토리 사용</a:t>
            </a: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)</a:t>
            </a:r>
          </a:p>
          <a:p>
            <a:pPr marL="742950" marR="0" lvl="1" indent="-285750" algn="l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80000"/>
              <a:buFont typeface="굴림" charset="-127"/>
              <a:buChar char="◈"/>
              <a:tabLst/>
              <a:defRPr/>
            </a:pPr>
            <a:r>
              <a:rPr kumimoji="1" lang="en-US" altLang="ko-KR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“Use this as the default and do not ask” </a:t>
            </a:r>
            <a:r>
              <a:rPr kumimoji="1" lang="ko-KR" altLang="en-US" sz="20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설정</a:t>
            </a:r>
            <a:endParaRPr kumimoji="1" lang="en-US" altLang="ko-KR" sz="20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3" name="그룹 17"/>
          <p:cNvGrpSpPr>
            <a:grpSpLocks/>
          </p:cNvGrpSpPr>
          <p:nvPr/>
        </p:nvGrpSpPr>
        <p:grpSpPr bwMode="auto">
          <a:xfrm>
            <a:off x="296863" y="2933700"/>
            <a:ext cx="5972175" cy="2771775"/>
            <a:chOff x="3171825" y="4086225"/>
            <a:chExt cx="5972175" cy="2771775"/>
          </a:xfrm>
        </p:grpSpPr>
        <p:pic>
          <p:nvPicPr>
            <p:cNvPr id="24" name="Picture 1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171825" y="4086225"/>
              <a:ext cx="5972175" cy="277177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</p:pic>
        <p:sp>
          <p:nvSpPr>
            <p:cNvPr id="25" name="Rectangle 8"/>
            <p:cNvSpPr>
              <a:spLocks noChangeArrowheads="1"/>
            </p:cNvSpPr>
            <p:nvPr/>
          </p:nvSpPr>
          <p:spPr bwMode="auto">
            <a:xfrm>
              <a:off x="3266855" y="5060935"/>
              <a:ext cx="2700300" cy="36004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rot="10800000" vert="eaVert" wrap="none" lIns="93600" tIns="46800" rIns="93600" bIns="46800" anchor="ctr"/>
            <a:lstStyle/>
            <a:p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3266855" y="5982530"/>
              <a:ext cx="2700300" cy="36004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rot="10800000" vert="eaVert" wrap="none" lIns="93600" tIns="46800" rIns="93600" bIns="46800" anchor="ctr"/>
            <a:lstStyle/>
            <a:p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7970885" y="5094185"/>
              <a:ext cx="1106615" cy="36004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rot="10800000" vert="eaVert" wrap="none" lIns="93600" tIns="46800" rIns="93600" bIns="46800" anchor="ctr"/>
            <a:lstStyle/>
            <a:p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28" name="AutoShape 30"/>
          <p:cNvSpPr>
            <a:spLocks noChangeArrowheads="1"/>
          </p:cNvSpPr>
          <p:nvPr/>
        </p:nvSpPr>
        <p:spPr bwMode="auto">
          <a:xfrm>
            <a:off x="1601788" y="5509385"/>
            <a:ext cx="2775148" cy="987193"/>
          </a:xfrm>
          <a:prstGeom prst="cloudCallout">
            <a:avLst>
              <a:gd name="adj1" fmla="val -60125"/>
              <a:gd name="adj2" fmla="val -73532"/>
            </a:avLst>
          </a:prstGeom>
          <a:solidFill>
            <a:srgbClr val="FFFFFF"/>
          </a:solidFill>
          <a:ln w="3175">
            <a:solidFill>
              <a:srgbClr val="000000"/>
            </a:solidFill>
            <a:round/>
            <a:headEnd/>
            <a:tailEnd/>
          </a:ln>
        </p:spPr>
        <p:txBody>
          <a:bodyPr wrap="square" lIns="46800" tIns="46800" rIns="0" bIns="4680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Workspace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를 지정해놓고 사용하고자 하는 경우 선택한다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pSp>
        <p:nvGrpSpPr>
          <p:cNvPr id="29" name="그룹 19"/>
          <p:cNvGrpSpPr>
            <a:grpSpLocks/>
          </p:cNvGrpSpPr>
          <p:nvPr/>
        </p:nvGrpSpPr>
        <p:grpSpPr bwMode="auto">
          <a:xfrm>
            <a:off x="7316788" y="1449388"/>
            <a:ext cx="1590675" cy="2238375"/>
            <a:chOff x="-1143635" y="3203975"/>
            <a:chExt cx="1590675" cy="2238375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143635" y="3203975"/>
              <a:ext cx="1590675" cy="2238375"/>
            </a:xfrm>
            <a:prstGeom prst="rect">
              <a:avLst/>
            </a:prstGeom>
            <a:noFill/>
            <a:ln w="3175" algn="ctr">
              <a:noFill/>
              <a:miter lim="800000"/>
              <a:headEnd/>
              <a:tailEnd/>
            </a:ln>
          </p:spPr>
        </p:pic>
        <p:sp>
          <p:nvSpPr>
            <p:cNvPr id="31" name="Rectangle 8"/>
            <p:cNvSpPr>
              <a:spLocks noChangeArrowheads="1"/>
            </p:cNvSpPr>
            <p:nvPr/>
          </p:nvSpPr>
          <p:spPr bwMode="auto">
            <a:xfrm>
              <a:off x="-1098629" y="4385860"/>
              <a:ext cx="1485164" cy="258275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rot="10800000" vert="eaVert" wrap="none" lIns="93600" tIns="46800" rIns="93600" bIns="46800" anchor="ctr"/>
            <a:lstStyle/>
            <a:p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2" name="Rectangle 8"/>
            <p:cNvSpPr>
              <a:spLocks noChangeArrowheads="1"/>
            </p:cNvSpPr>
            <p:nvPr/>
          </p:nvSpPr>
          <p:spPr bwMode="auto">
            <a:xfrm>
              <a:off x="-1098631" y="4959170"/>
              <a:ext cx="1485165" cy="270030"/>
            </a:xfrm>
            <a:prstGeom prst="rect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</p:spPr>
          <p:txBody>
            <a:bodyPr rot="10800000" vert="eaVert" wrap="none" lIns="93600" tIns="46800" rIns="93600" bIns="46800" anchor="ctr"/>
            <a:lstStyle/>
            <a:p>
              <a:endParaRPr lang="ko-KR" altLang="en-US"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3" name="Rectangle 6"/>
          <p:cNvSpPr>
            <a:spLocks noChangeArrowheads="1"/>
          </p:cNvSpPr>
          <p:nvPr/>
        </p:nvSpPr>
        <p:spPr bwMode="auto">
          <a:xfrm>
            <a:off x="7227888" y="1358900"/>
            <a:ext cx="1709737" cy="2339975"/>
          </a:xfrm>
          <a:prstGeom prst="rect">
            <a:avLst/>
          </a:prstGeom>
          <a:noFill/>
          <a:ln w="3175" algn="ctr">
            <a:solidFill>
              <a:srgbClr val="777777"/>
            </a:solidFill>
            <a:miter lim="800000"/>
            <a:headEnd/>
            <a:tailEnd/>
          </a:ln>
        </p:spPr>
        <p:txBody>
          <a:bodyPr wrap="none" lIns="93600" tIns="46800" rIns="93600" bIns="46800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4" name="꺾인 연결선 25"/>
          <p:cNvCxnSpPr>
            <a:cxnSpLocks noChangeShapeType="1"/>
            <a:stCxn id="27" idx="3"/>
            <a:endCxn id="33" idx="1"/>
          </p:cNvCxnSpPr>
          <p:nvPr/>
        </p:nvCxnSpPr>
        <p:spPr bwMode="auto">
          <a:xfrm flipV="1">
            <a:off x="6202363" y="2528888"/>
            <a:ext cx="1025525" cy="1592262"/>
          </a:xfrm>
          <a:prstGeom prst="bentConnector3">
            <a:avLst>
              <a:gd name="adj1" fmla="val 50000"/>
            </a:avLst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35" name="AutoShape 30"/>
          <p:cNvSpPr>
            <a:spLocks noChangeArrowheads="1"/>
          </p:cNvSpPr>
          <p:nvPr/>
        </p:nvSpPr>
        <p:spPr bwMode="auto">
          <a:xfrm>
            <a:off x="3627438" y="2303463"/>
            <a:ext cx="2114550" cy="860425"/>
          </a:xfrm>
          <a:prstGeom prst="cloudCallout">
            <a:avLst>
              <a:gd name="adj1" fmla="val 94139"/>
              <a:gd name="adj2" fmla="val -13171"/>
            </a:avLst>
          </a:prstGeom>
          <a:solidFill>
            <a:srgbClr val="FFFFFF"/>
          </a:solidFill>
          <a:ln w="3175">
            <a:solidFill>
              <a:srgbClr val="000000"/>
            </a:solidFill>
            <a:round/>
            <a:headEnd/>
            <a:tailEnd/>
          </a:ln>
        </p:spPr>
        <p:txBody>
          <a:bodyPr lIns="46800" tIns="46800" rIns="0" bIns="4680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Workspace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를 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TBC </a:t>
            </a:r>
            <a:r>
              <a:rPr kumimoji="0" lang="ko-KR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디렉토리에 생성한 후 선택한다</a:t>
            </a:r>
            <a:r>
              <a:rPr kumimoji="0" lang="en-US" altLang="ko-KR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Program</a:t>
            </a:r>
            <a:endParaRPr lang="ko-KR" altLang="en-US" dirty="0"/>
          </a:p>
        </p:txBody>
      </p:sp>
      <p:graphicFrame>
        <p:nvGraphicFramePr>
          <p:cNvPr id="25" name="표 24"/>
          <p:cNvGraphicFramePr>
            <a:graphicFrameLocks noGrp="1"/>
          </p:cNvGraphicFramePr>
          <p:nvPr/>
        </p:nvGraphicFramePr>
        <p:xfrm>
          <a:off x="632520" y="1052736"/>
          <a:ext cx="8352927" cy="50315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/>
                <a:gridCol w="4680520"/>
                <a:gridCol w="2088231"/>
              </a:tblGrid>
              <a:tr h="38704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시간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내용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진행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87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09:30~10:00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등록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87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10:00~10:30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LOD </a:t>
                      </a:r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소개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박진호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87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10:30~12:00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LOD </a:t>
                      </a:r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모델 설계 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#1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오원석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87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12:00~13:00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점심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87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13:00~13:30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LOD </a:t>
                      </a:r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모델 설계 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#2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오원석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87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13:30~14:00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SPARQL </a:t>
                      </a:r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소개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허홍수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87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14:00~14:30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SPARQL </a:t>
                      </a:r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실습 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- TBC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오원석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87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14:30~15:00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LOD</a:t>
                      </a: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r>
                        <a:rPr lang="ko-KR" altLang="en-US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발행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오원석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허홍수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87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15:00~15:30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SPARQL </a:t>
                      </a:r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실습 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– WEB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오원석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87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15:30~16:30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LOD</a:t>
                      </a:r>
                      <a:r>
                        <a:rPr lang="en-US" altLang="ko-KR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 Application(Programming) </a:t>
                      </a:r>
                      <a:r>
                        <a:rPr lang="ko-KR" altLang="en-US" sz="1200" baseline="0" dirty="0" smtClean="0">
                          <a:latin typeface="나눔고딕" pitchFamily="50" charset="-127"/>
                          <a:ea typeface="나눔고딕" pitchFamily="50" charset="-127"/>
                        </a:rPr>
                        <a:t>소개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허홍수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87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16:30~17:30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참가 소감 발표 및 발전방향 토론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김택훈</a:t>
                      </a:r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(NIA)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  <a:tr h="3870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17:30~18:00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고딕" pitchFamily="50" charset="-127"/>
                          <a:ea typeface="나눔고딕" pitchFamily="50" charset="-127"/>
                        </a:rPr>
                        <a:t>마무리 및 경품 추첨</a:t>
                      </a:r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560512" y="6186790"/>
            <a:ext cx="86409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실습 진행에 따라 변경될 소지가 많습니다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TBC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3" name="Rectangle 19"/>
          <p:cNvSpPr>
            <a:spLocks noChangeArrowheads="1"/>
          </p:cNvSpPr>
          <p:nvPr/>
        </p:nvSpPr>
        <p:spPr bwMode="auto">
          <a:xfrm>
            <a:off x="2276475" y="1050925"/>
            <a:ext cx="1214438" cy="487363"/>
          </a:xfrm>
          <a:prstGeom prst="rect">
            <a:avLst/>
          </a:prstGeom>
          <a:solidFill>
            <a:srgbClr val="EAEAEA"/>
          </a:solidFill>
          <a:ln w="3175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3600" tIns="46800" rIns="93600" bIns="46800" anchor="ctr"/>
          <a:lstStyle/>
          <a:p>
            <a:pPr algn="ctr"/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Classes</a:t>
            </a:r>
            <a:endParaRPr lang="ko-KR" altLang="en-US" sz="16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" name="Rectangle 19"/>
          <p:cNvSpPr>
            <a:spLocks noChangeArrowheads="1"/>
          </p:cNvSpPr>
          <p:nvPr/>
        </p:nvSpPr>
        <p:spPr bwMode="auto">
          <a:xfrm>
            <a:off x="5126038" y="1050925"/>
            <a:ext cx="1214437" cy="487363"/>
          </a:xfrm>
          <a:prstGeom prst="rect">
            <a:avLst/>
          </a:prstGeom>
          <a:solidFill>
            <a:srgbClr val="EAEAEA"/>
          </a:solidFill>
          <a:ln w="3175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3600" tIns="46800" rIns="93600" bIns="46800" anchor="ctr"/>
          <a:lstStyle/>
          <a:p>
            <a:pPr algn="ctr"/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Instances</a:t>
            </a:r>
            <a:endParaRPr lang="ko-KR" altLang="en-US" sz="1600" b="1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Picture 1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1175" y="1697038"/>
            <a:ext cx="6481763" cy="456723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276475" y="5418138"/>
            <a:ext cx="1106488" cy="269875"/>
          </a:xfrm>
          <a:prstGeom prst="rect">
            <a:avLst/>
          </a:prstGeom>
          <a:noFill/>
          <a:ln w="38100" algn="ctr">
            <a:solidFill>
              <a:srgbClr val="FF0000"/>
            </a:solidFill>
            <a:miter lim="800000"/>
            <a:headEnd/>
            <a:tailEnd/>
          </a:ln>
        </p:spPr>
        <p:txBody>
          <a:bodyPr rot="10800000" vert="eaVert" wrap="none" lIns="93600" tIns="46800" rIns="93600" bIns="46800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Rectangle 19"/>
          <p:cNvSpPr>
            <a:spLocks noChangeArrowheads="1"/>
          </p:cNvSpPr>
          <p:nvPr/>
        </p:nvSpPr>
        <p:spPr bwMode="auto">
          <a:xfrm>
            <a:off x="6551613" y="1050925"/>
            <a:ext cx="1214437" cy="487363"/>
          </a:xfrm>
          <a:prstGeom prst="rect">
            <a:avLst/>
          </a:prstGeom>
          <a:solidFill>
            <a:srgbClr val="EAEAEA"/>
          </a:solidFill>
          <a:ln w="3175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3600" tIns="46800" rIns="93600" bIns="46800" anchor="ctr"/>
          <a:lstStyle/>
          <a:p>
            <a:pPr algn="ctr"/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Properties</a:t>
            </a:r>
            <a:endParaRPr lang="ko-KR" altLang="en-US" sz="16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3702050" y="1050925"/>
            <a:ext cx="1214438" cy="487363"/>
          </a:xfrm>
          <a:prstGeom prst="rect">
            <a:avLst/>
          </a:prstGeom>
          <a:solidFill>
            <a:srgbClr val="EAEAEA"/>
          </a:solidFill>
          <a:ln w="3175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3600" tIns="46800" rIns="93600" bIns="46800" anchor="ctr"/>
          <a:lstStyle/>
          <a:p>
            <a:pPr algn="ctr"/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Main Panel</a:t>
            </a:r>
            <a:endParaRPr lang="ko-KR" altLang="en-US" sz="16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Line 16"/>
          <p:cNvSpPr>
            <a:spLocks noChangeShapeType="1"/>
          </p:cNvSpPr>
          <p:nvPr/>
        </p:nvSpPr>
        <p:spPr bwMode="auto">
          <a:xfrm flipH="1">
            <a:off x="2276475" y="1538288"/>
            <a:ext cx="630238" cy="8556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lIns="93600" tIns="46800" rIns="93600" bIns="46800" anchor="ctr"/>
          <a:lstStyle/>
          <a:p>
            <a:endParaRPr lang="ko-KR" altLang="en-US"/>
          </a:p>
        </p:txBody>
      </p:sp>
      <p:sp>
        <p:nvSpPr>
          <p:cNvPr id="10" name="Line 16"/>
          <p:cNvSpPr>
            <a:spLocks noChangeShapeType="1"/>
          </p:cNvSpPr>
          <p:nvPr/>
        </p:nvSpPr>
        <p:spPr bwMode="auto">
          <a:xfrm flipH="1">
            <a:off x="4121150" y="1538288"/>
            <a:ext cx="179388" cy="9001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lIns="93600" tIns="46800" rIns="93600" bIns="46800" anchor="ctr"/>
          <a:lstStyle/>
          <a:p>
            <a:endParaRPr lang="ko-KR" altLang="en-US"/>
          </a:p>
        </p:txBody>
      </p:sp>
      <p:sp>
        <p:nvSpPr>
          <p:cNvPr id="11" name="Line 16"/>
          <p:cNvSpPr>
            <a:spLocks noChangeShapeType="1"/>
          </p:cNvSpPr>
          <p:nvPr/>
        </p:nvSpPr>
        <p:spPr bwMode="auto">
          <a:xfrm flipH="1">
            <a:off x="4435475" y="1538288"/>
            <a:ext cx="1306513" cy="32861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lIns="93600" tIns="46800" rIns="93600" bIns="46800" anchor="ctr"/>
          <a:lstStyle/>
          <a:p>
            <a:endParaRPr lang="ko-KR" altLang="en-US"/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 flipH="1">
            <a:off x="7181850" y="1538288"/>
            <a:ext cx="0" cy="9461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lIns="93600" tIns="46800" rIns="93600" bIns="46800" anchor="ctr"/>
          <a:lstStyle/>
          <a:p>
            <a:endParaRPr lang="ko-KR" altLang="en-US"/>
          </a:p>
        </p:txBody>
      </p:sp>
      <p:sp>
        <p:nvSpPr>
          <p:cNvPr id="13" name="AutoShape 30"/>
          <p:cNvSpPr>
            <a:spLocks noChangeArrowheads="1"/>
          </p:cNvSpPr>
          <p:nvPr/>
        </p:nvSpPr>
        <p:spPr bwMode="auto">
          <a:xfrm>
            <a:off x="565150" y="4914900"/>
            <a:ext cx="1260475" cy="620713"/>
          </a:xfrm>
          <a:prstGeom prst="cloudCallout">
            <a:avLst>
              <a:gd name="adj1" fmla="val 85856"/>
              <a:gd name="adj2" fmla="val 50157"/>
            </a:avLst>
          </a:prstGeom>
          <a:solidFill>
            <a:schemeClr val="bg1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46800" tIns="46800" rIns="0" bIns="46800" anchor="ctr">
            <a:spAutoFit/>
          </a:bodyPr>
          <a:lstStyle/>
          <a:p>
            <a:r>
              <a:rPr lang="ko-KR" altLang="en-US" sz="1200">
                <a:latin typeface="맑은 고딕" pitchFamily="50" charset="-127"/>
                <a:ea typeface="맑은 고딕" pitchFamily="50" charset="-127"/>
              </a:rPr>
              <a:t>더블 클릭하여 실행</a:t>
            </a:r>
            <a:endParaRPr lang="en-US" altLang="ko-KR" sz="120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476250" y="3338513"/>
            <a:ext cx="1214438" cy="487362"/>
          </a:xfrm>
          <a:prstGeom prst="rect">
            <a:avLst/>
          </a:prstGeom>
          <a:solidFill>
            <a:srgbClr val="EAEAEA"/>
          </a:solidFill>
          <a:ln w="3175" algn="ctr">
            <a:solidFill>
              <a:srgbClr val="969696"/>
            </a:solidFill>
            <a:miter lim="800000"/>
            <a:headEnd/>
            <a:tailEnd/>
          </a:ln>
        </p:spPr>
        <p:txBody>
          <a:bodyPr wrap="none" lIns="93600" tIns="46800" rIns="93600" bIns="46800" anchor="ctr"/>
          <a:lstStyle/>
          <a:p>
            <a:pPr algn="ctr"/>
            <a:r>
              <a:rPr lang="en-US" altLang="ko-KR" sz="1600" b="1">
                <a:latin typeface="맑은 고딕" pitchFamily="50" charset="-127"/>
                <a:ea typeface="맑은 고딕" pitchFamily="50" charset="-127"/>
              </a:rPr>
              <a:t>Navigator</a:t>
            </a:r>
            <a:endParaRPr lang="ko-KR" altLang="en-US" sz="1600" b="1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Line 16"/>
          <p:cNvSpPr>
            <a:spLocks noChangeShapeType="1"/>
          </p:cNvSpPr>
          <p:nvPr/>
        </p:nvSpPr>
        <p:spPr bwMode="auto">
          <a:xfrm>
            <a:off x="1106488" y="3833813"/>
            <a:ext cx="1035050" cy="539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lIns="93600" tIns="46800" rIns="93600" bIns="46800" anchor="ctr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온톨로지 탐색</a:t>
            </a:r>
            <a:endParaRPr lang="ko-KR" altLang="en-US" dirty="0"/>
          </a:p>
        </p:txBody>
      </p:sp>
      <p:pic>
        <p:nvPicPr>
          <p:cNvPr id="3" name="Picture 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1300" y="1046163"/>
            <a:ext cx="7200900" cy="5208587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</p:spPr>
      </p:pic>
      <p:sp>
        <p:nvSpPr>
          <p:cNvPr id="4" name="AutoShape 8"/>
          <p:cNvSpPr>
            <a:spLocks noChangeArrowheads="1"/>
          </p:cNvSpPr>
          <p:nvPr/>
        </p:nvSpPr>
        <p:spPr bwMode="auto">
          <a:xfrm>
            <a:off x="2906713" y="1898650"/>
            <a:ext cx="841375" cy="630238"/>
          </a:xfrm>
          <a:prstGeom prst="rightArrow">
            <a:avLst>
              <a:gd name="adj1" fmla="val 46370"/>
              <a:gd name="adj2" fmla="val 51769"/>
            </a:avLst>
          </a:prstGeom>
          <a:solidFill>
            <a:schemeClr val="tx1"/>
          </a:solidFill>
          <a:ln w="9525">
            <a:solidFill>
              <a:srgbClr val="777777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</a:p>
        </p:txBody>
      </p:sp>
      <p:sp>
        <p:nvSpPr>
          <p:cNvPr id="5" name="AutoShape 8"/>
          <p:cNvSpPr>
            <a:spLocks noChangeArrowheads="1"/>
          </p:cNvSpPr>
          <p:nvPr/>
        </p:nvSpPr>
        <p:spPr bwMode="auto">
          <a:xfrm flipH="1">
            <a:off x="6551613" y="1989138"/>
            <a:ext cx="811212" cy="630237"/>
          </a:xfrm>
          <a:prstGeom prst="rightArrow">
            <a:avLst>
              <a:gd name="adj1" fmla="val 46370"/>
              <a:gd name="adj2" fmla="val 51802"/>
            </a:avLst>
          </a:prstGeom>
          <a:solidFill>
            <a:schemeClr val="tx1"/>
          </a:solidFill>
          <a:ln w="9525">
            <a:solidFill>
              <a:srgbClr val="777777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</a:p>
        </p:txBody>
      </p:sp>
      <p:sp>
        <p:nvSpPr>
          <p:cNvPr id="6" name="AutoShape 8"/>
          <p:cNvSpPr>
            <a:spLocks noChangeArrowheads="1"/>
          </p:cNvSpPr>
          <p:nvPr/>
        </p:nvSpPr>
        <p:spPr bwMode="auto">
          <a:xfrm rot="5400000" flipH="1">
            <a:off x="4399756" y="3885407"/>
            <a:ext cx="750887" cy="1035050"/>
          </a:xfrm>
          <a:prstGeom prst="rightArrow">
            <a:avLst>
              <a:gd name="adj1" fmla="val 46370"/>
              <a:gd name="adj2" fmla="val 51690"/>
            </a:avLst>
          </a:prstGeom>
          <a:solidFill>
            <a:schemeClr val="tx1"/>
          </a:solidFill>
          <a:ln w="9525">
            <a:solidFill>
              <a:srgbClr val="777777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endParaRPr lang="ko-KR" altLang="en-US" sz="1400" b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" name="TextBox 29"/>
          <p:cNvSpPr txBox="1">
            <a:spLocks noChangeArrowheads="1"/>
          </p:cNvSpPr>
          <p:nvPr/>
        </p:nvSpPr>
        <p:spPr bwMode="auto">
          <a:xfrm>
            <a:off x="4425950" y="4413250"/>
            <a:ext cx="719138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ko-KR" altLang="en-US" sz="1400" b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선택</a:t>
            </a:r>
          </a:p>
        </p:txBody>
      </p:sp>
      <p:pic>
        <p:nvPicPr>
          <p:cNvPr id="8" name="Picture 4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341313" y="4598988"/>
            <a:ext cx="922337" cy="74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AutoShape 41"/>
          <p:cNvSpPr>
            <a:spLocks noChangeArrowheads="1"/>
          </p:cNvSpPr>
          <p:nvPr/>
        </p:nvSpPr>
        <p:spPr bwMode="auto">
          <a:xfrm>
            <a:off x="179388" y="2798763"/>
            <a:ext cx="3267075" cy="1141412"/>
          </a:xfrm>
          <a:prstGeom prst="cloudCallout">
            <a:avLst>
              <a:gd name="adj1" fmla="val -24206"/>
              <a:gd name="adj2" fmla="val 98816"/>
            </a:avLst>
          </a:prstGeom>
          <a:solidFill>
            <a:schemeClr val="bg1"/>
          </a:solidFill>
          <a:ln w="3175">
            <a:solidFill>
              <a:schemeClr val="tx1"/>
            </a:solidFill>
            <a:round/>
            <a:headEnd/>
            <a:tailEnd/>
          </a:ln>
        </p:spPr>
        <p:txBody>
          <a:bodyPr lIns="46800" tIns="46800" rIns="0" bIns="46800" anchor="ctr">
            <a:spAutoFit/>
          </a:bodyPr>
          <a:lstStyle/>
          <a:p>
            <a:pPr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선택 방법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marL="182563" indent="-182563">
              <a:buFontTx/>
              <a:buAutoNum type="arabicPeriod"/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리소스 </a:t>
            </a:r>
            <a:r>
              <a:rPr lang="en-US" altLang="ko-KR" sz="1200" dirty="0">
                <a:latin typeface="맑은 고딕" pitchFamily="50" charset="-127"/>
                <a:ea typeface="맑은 고딕" pitchFamily="50" charset="-127"/>
              </a:rPr>
              <a:t>(Resource)</a:t>
            </a: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더블 클릭</a:t>
            </a:r>
            <a:endParaRPr lang="en-US" altLang="ko-KR" sz="1200" dirty="0">
              <a:latin typeface="맑은 고딕" pitchFamily="50" charset="-127"/>
              <a:ea typeface="맑은 고딕" pitchFamily="50" charset="-127"/>
            </a:endParaRPr>
          </a:p>
          <a:p>
            <a:pPr marL="182563" indent="-182563">
              <a:buFontTx/>
              <a:buAutoNum type="arabicPeriod"/>
              <a:defRPr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아이콘 싱글 클릭</a:t>
            </a: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온톨로지 설계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모델 </a:t>
            </a:r>
            <a:r>
              <a:rPr lang="en-US" altLang="ko-KR" dirty="0" smtClean="0"/>
              <a:t>– Family Ontology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가족관계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 bwMode="auto">
          <a:xfrm>
            <a:off x="4016896" y="908720"/>
            <a:ext cx="1440160" cy="8640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Human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088904" y="371703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hasParent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432720" y="544522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hasFather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" name="구부러진 연결선 4"/>
          <p:cNvCxnSpPr>
            <a:stCxn id="8" idx="0"/>
            <a:endCxn id="6" idx="2"/>
          </p:cNvCxnSpPr>
          <p:nvPr/>
        </p:nvCxnSpPr>
        <p:spPr bwMode="auto">
          <a:xfrm rot="5400000" flipH="1" flipV="1">
            <a:off x="3368824" y="4005064"/>
            <a:ext cx="1224136" cy="1656184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타원 15"/>
          <p:cNvSpPr/>
          <p:nvPr/>
        </p:nvSpPr>
        <p:spPr bwMode="auto">
          <a:xfrm>
            <a:off x="632520" y="2492896"/>
            <a:ext cx="1440160" cy="8640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Male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7689304" y="2492896"/>
            <a:ext cx="1440160" cy="8640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Female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8" name="구부러진 연결선 17"/>
          <p:cNvCxnSpPr>
            <a:stCxn id="16" idx="0"/>
            <a:endCxn id="3" idx="2"/>
          </p:cNvCxnSpPr>
          <p:nvPr/>
        </p:nvCxnSpPr>
        <p:spPr bwMode="auto">
          <a:xfrm rot="5400000" flipH="1" flipV="1">
            <a:off x="2108684" y="584684"/>
            <a:ext cx="1152128" cy="2664296"/>
          </a:xfrm>
          <a:prstGeom prst="curvedConnector2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1208584" y="1268760"/>
            <a:ext cx="1705916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latin typeface="나눔고딕" pitchFamily="50" charset="-127"/>
                <a:ea typeface="나눔고딕" pitchFamily="50" charset="-127"/>
              </a:rPr>
              <a:t>rdfs: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subClassOf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구부러진 연결선 21"/>
          <p:cNvCxnSpPr>
            <a:stCxn id="17" idx="0"/>
            <a:endCxn id="3" idx="6"/>
          </p:cNvCxnSpPr>
          <p:nvPr/>
        </p:nvCxnSpPr>
        <p:spPr bwMode="auto">
          <a:xfrm rot="16200000" flipV="1">
            <a:off x="6357156" y="440668"/>
            <a:ext cx="1152128" cy="2952328"/>
          </a:xfrm>
          <a:prstGeom prst="curvedConnector2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직사각형 31"/>
          <p:cNvSpPr/>
          <p:nvPr/>
        </p:nvSpPr>
        <p:spPr bwMode="auto">
          <a:xfrm>
            <a:off x="5961112" y="537321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hasMother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3" name="구부러진 연결선 4"/>
          <p:cNvCxnSpPr>
            <a:stCxn id="32" idx="0"/>
            <a:endCxn id="6" idx="2"/>
          </p:cNvCxnSpPr>
          <p:nvPr/>
        </p:nvCxnSpPr>
        <p:spPr bwMode="auto">
          <a:xfrm rot="16200000" flipV="1">
            <a:off x="5169024" y="3861048"/>
            <a:ext cx="1152128" cy="1872208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구부러진 연결선 4"/>
          <p:cNvCxnSpPr>
            <a:stCxn id="8" idx="1"/>
            <a:endCxn id="16" idx="4"/>
          </p:cNvCxnSpPr>
          <p:nvPr/>
        </p:nvCxnSpPr>
        <p:spPr bwMode="auto">
          <a:xfrm rot="10800000">
            <a:off x="1352600" y="3356992"/>
            <a:ext cx="1080120" cy="2340260"/>
          </a:xfrm>
          <a:prstGeom prst="curvedConnector2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1" name="구부러진 연결선 4"/>
          <p:cNvCxnSpPr>
            <a:stCxn id="8" idx="1"/>
            <a:endCxn id="3" idx="4"/>
          </p:cNvCxnSpPr>
          <p:nvPr/>
        </p:nvCxnSpPr>
        <p:spPr bwMode="auto">
          <a:xfrm rot="10800000" flipH="1">
            <a:off x="2432720" y="1772816"/>
            <a:ext cx="2304256" cy="3924436"/>
          </a:xfrm>
          <a:prstGeom prst="curvedConnector4">
            <a:avLst>
              <a:gd name="adj1" fmla="val -9921"/>
              <a:gd name="adj2" fmla="val 65832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6" name="구부러진 연결선 4"/>
          <p:cNvCxnSpPr>
            <a:stCxn id="32" idx="3"/>
            <a:endCxn id="3" idx="4"/>
          </p:cNvCxnSpPr>
          <p:nvPr/>
        </p:nvCxnSpPr>
        <p:spPr bwMode="auto">
          <a:xfrm flipH="1" flipV="1">
            <a:off x="4736976" y="1772816"/>
            <a:ext cx="2664296" cy="3852428"/>
          </a:xfrm>
          <a:prstGeom prst="curvedConnector4">
            <a:avLst>
              <a:gd name="adj1" fmla="val -8580"/>
              <a:gd name="adj2" fmla="val 58216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50" name="구부러진 연결선 4"/>
          <p:cNvCxnSpPr>
            <a:stCxn id="32" idx="3"/>
            <a:endCxn id="17" idx="4"/>
          </p:cNvCxnSpPr>
          <p:nvPr/>
        </p:nvCxnSpPr>
        <p:spPr bwMode="auto">
          <a:xfrm flipV="1">
            <a:off x="7401272" y="3356992"/>
            <a:ext cx="1008112" cy="2268252"/>
          </a:xfrm>
          <a:prstGeom prst="curvedConnector2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6969224" y="1412776"/>
            <a:ext cx="1705916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latin typeface="나눔고딕" pitchFamily="50" charset="-127"/>
                <a:ea typeface="나눔고딕" pitchFamily="50" charset="-127"/>
              </a:rPr>
              <a:t>rdfs: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subClassOf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Text Box 8"/>
          <p:cNvSpPr txBox="1">
            <a:spLocks noChangeArrowheads="1"/>
          </p:cNvSpPr>
          <p:nvPr/>
        </p:nvSpPr>
        <p:spPr bwMode="auto">
          <a:xfrm>
            <a:off x="5529064" y="4581128"/>
            <a:ext cx="1975221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err="1" smtClean="0">
                <a:latin typeface="나눔고딕" pitchFamily="50" charset="-127"/>
                <a:ea typeface="나눔고딕" pitchFamily="50" charset="-127"/>
              </a:rPr>
              <a:t>rdfs</a:t>
            </a:r>
            <a:r>
              <a:rPr kumimoji="0" lang="en-US" altLang="ko-KR" kern="0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subPropertyOf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Text Box 8"/>
          <p:cNvSpPr txBox="1">
            <a:spLocks noChangeArrowheads="1"/>
          </p:cNvSpPr>
          <p:nvPr/>
        </p:nvSpPr>
        <p:spPr bwMode="auto">
          <a:xfrm>
            <a:off x="2329707" y="4581128"/>
            <a:ext cx="1975221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err="1" smtClean="0">
                <a:latin typeface="나눔고딕" pitchFamily="50" charset="-127"/>
                <a:ea typeface="나눔고딕" pitchFamily="50" charset="-127"/>
              </a:rPr>
              <a:t>rdfs</a:t>
            </a:r>
            <a:r>
              <a:rPr kumimoji="0" lang="en-US" altLang="ko-KR" kern="0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subPropertyOf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Text Box 8"/>
          <p:cNvSpPr txBox="1">
            <a:spLocks noChangeArrowheads="1"/>
          </p:cNvSpPr>
          <p:nvPr/>
        </p:nvSpPr>
        <p:spPr bwMode="auto">
          <a:xfrm>
            <a:off x="2288704" y="3140968"/>
            <a:ext cx="1329210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err="1" smtClean="0">
                <a:latin typeface="나눔고딕" pitchFamily="50" charset="-127"/>
                <a:ea typeface="나눔고딕" pitchFamily="50" charset="-127"/>
              </a:rPr>
              <a:t>rdfs:domain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 Box 8"/>
          <p:cNvSpPr txBox="1">
            <a:spLocks noChangeArrowheads="1"/>
          </p:cNvSpPr>
          <p:nvPr/>
        </p:nvSpPr>
        <p:spPr bwMode="auto">
          <a:xfrm>
            <a:off x="5385048" y="2996952"/>
            <a:ext cx="1329210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err="1" smtClean="0">
                <a:latin typeface="나눔고딕" pitchFamily="50" charset="-127"/>
                <a:ea typeface="나눔고딕" pitchFamily="50" charset="-127"/>
              </a:rPr>
              <a:t>rdfs:domain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8193360" y="4149080"/>
            <a:ext cx="1154483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err="1" smtClean="0">
                <a:latin typeface="나눔고딕" pitchFamily="50" charset="-127"/>
                <a:ea typeface="나눔고딕" pitchFamily="50" charset="-127"/>
              </a:rPr>
              <a:t>rdfs:range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Text Box 8"/>
          <p:cNvSpPr txBox="1">
            <a:spLocks noChangeArrowheads="1"/>
          </p:cNvSpPr>
          <p:nvPr/>
        </p:nvSpPr>
        <p:spPr bwMode="auto">
          <a:xfrm>
            <a:off x="344488" y="4149080"/>
            <a:ext cx="1154483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err="1" smtClean="0">
                <a:latin typeface="나눔고딕" pitchFamily="50" charset="-127"/>
                <a:ea typeface="나눔고딕" pitchFamily="50" charset="-127"/>
              </a:rPr>
              <a:t>rdfs:range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가족관계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 bwMode="auto">
          <a:xfrm>
            <a:off x="4016896" y="908720"/>
            <a:ext cx="1440160" cy="8640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Human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4088904" y="371703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hasChild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2432720" y="5445224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hasSon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" name="구부러진 연결선 4"/>
          <p:cNvCxnSpPr>
            <a:stCxn id="8" idx="0"/>
            <a:endCxn id="6" idx="2"/>
          </p:cNvCxnSpPr>
          <p:nvPr/>
        </p:nvCxnSpPr>
        <p:spPr bwMode="auto">
          <a:xfrm rot="5400000" flipH="1" flipV="1">
            <a:off x="3368824" y="4005064"/>
            <a:ext cx="1224136" cy="1656184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타원 15"/>
          <p:cNvSpPr/>
          <p:nvPr/>
        </p:nvSpPr>
        <p:spPr bwMode="auto">
          <a:xfrm>
            <a:off x="632520" y="2492896"/>
            <a:ext cx="1440160" cy="8640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Male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7689304" y="2492896"/>
            <a:ext cx="1440160" cy="8640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Female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8" name="구부러진 연결선 17"/>
          <p:cNvCxnSpPr>
            <a:stCxn id="16" idx="0"/>
            <a:endCxn id="3" idx="2"/>
          </p:cNvCxnSpPr>
          <p:nvPr/>
        </p:nvCxnSpPr>
        <p:spPr bwMode="auto">
          <a:xfrm rot="5400000" flipH="1" flipV="1">
            <a:off x="2108684" y="584684"/>
            <a:ext cx="1152128" cy="2664296"/>
          </a:xfrm>
          <a:prstGeom prst="curvedConnector2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1208584" y="1268760"/>
            <a:ext cx="1705916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latin typeface="나눔고딕" pitchFamily="50" charset="-127"/>
                <a:ea typeface="나눔고딕" pitchFamily="50" charset="-127"/>
              </a:rPr>
              <a:t>rdfs: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subClassOf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구부러진 연결선 21"/>
          <p:cNvCxnSpPr>
            <a:stCxn id="17" idx="0"/>
            <a:endCxn id="3" idx="6"/>
          </p:cNvCxnSpPr>
          <p:nvPr/>
        </p:nvCxnSpPr>
        <p:spPr bwMode="auto">
          <a:xfrm rot="16200000" flipV="1">
            <a:off x="6357156" y="440668"/>
            <a:ext cx="1152128" cy="2952328"/>
          </a:xfrm>
          <a:prstGeom prst="curvedConnector2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직사각형 31"/>
          <p:cNvSpPr/>
          <p:nvPr/>
        </p:nvSpPr>
        <p:spPr bwMode="auto">
          <a:xfrm>
            <a:off x="5961112" y="5373216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hasDaughter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3" name="구부러진 연결선 4"/>
          <p:cNvCxnSpPr>
            <a:stCxn id="32" idx="0"/>
            <a:endCxn id="6" idx="2"/>
          </p:cNvCxnSpPr>
          <p:nvPr/>
        </p:nvCxnSpPr>
        <p:spPr bwMode="auto">
          <a:xfrm rot="16200000" flipV="1">
            <a:off x="5169024" y="3861048"/>
            <a:ext cx="1152128" cy="1872208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구부러진 연결선 4"/>
          <p:cNvCxnSpPr>
            <a:stCxn id="8" idx="1"/>
            <a:endCxn id="16" idx="4"/>
          </p:cNvCxnSpPr>
          <p:nvPr/>
        </p:nvCxnSpPr>
        <p:spPr bwMode="auto">
          <a:xfrm rot="10800000">
            <a:off x="1352600" y="3356992"/>
            <a:ext cx="1080120" cy="2340260"/>
          </a:xfrm>
          <a:prstGeom prst="curvedConnector2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1" name="구부러진 연결선 4"/>
          <p:cNvCxnSpPr>
            <a:stCxn id="8" idx="1"/>
            <a:endCxn id="3" idx="4"/>
          </p:cNvCxnSpPr>
          <p:nvPr/>
        </p:nvCxnSpPr>
        <p:spPr bwMode="auto">
          <a:xfrm rot="10800000" flipH="1">
            <a:off x="2432720" y="1772816"/>
            <a:ext cx="2304256" cy="3924436"/>
          </a:xfrm>
          <a:prstGeom prst="curvedConnector4">
            <a:avLst>
              <a:gd name="adj1" fmla="val -9921"/>
              <a:gd name="adj2" fmla="val 65832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6" name="구부러진 연결선 4"/>
          <p:cNvCxnSpPr>
            <a:stCxn id="32" idx="3"/>
            <a:endCxn id="3" idx="4"/>
          </p:cNvCxnSpPr>
          <p:nvPr/>
        </p:nvCxnSpPr>
        <p:spPr bwMode="auto">
          <a:xfrm flipH="1" flipV="1">
            <a:off x="4736976" y="1772816"/>
            <a:ext cx="2664296" cy="3852428"/>
          </a:xfrm>
          <a:prstGeom prst="curvedConnector4">
            <a:avLst>
              <a:gd name="adj1" fmla="val -8580"/>
              <a:gd name="adj2" fmla="val 58216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50" name="구부러진 연결선 4"/>
          <p:cNvCxnSpPr>
            <a:stCxn id="32" idx="3"/>
            <a:endCxn id="17" idx="4"/>
          </p:cNvCxnSpPr>
          <p:nvPr/>
        </p:nvCxnSpPr>
        <p:spPr bwMode="auto">
          <a:xfrm flipV="1">
            <a:off x="7401272" y="3356992"/>
            <a:ext cx="1008112" cy="2268252"/>
          </a:xfrm>
          <a:prstGeom prst="curvedConnector2">
            <a:avLst/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64" name="Text Box 8"/>
          <p:cNvSpPr txBox="1">
            <a:spLocks noChangeArrowheads="1"/>
          </p:cNvSpPr>
          <p:nvPr/>
        </p:nvSpPr>
        <p:spPr bwMode="auto">
          <a:xfrm>
            <a:off x="6969224" y="1412776"/>
            <a:ext cx="1705916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latin typeface="나눔고딕" pitchFamily="50" charset="-127"/>
                <a:ea typeface="나눔고딕" pitchFamily="50" charset="-127"/>
              </a:rPr>
              <a:t>rdfs: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subClassOf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5" name="Text Box 8"/>
          <p:cNvSpPr txBox="1">
            <a:spLocks noChangeArrowheads="1"/>
          </p:cNvSpPr>
          <p:nvPr/>
        </p:nvSpPr>
        <p:spPr bwMode="auto">
          <a:xfrm>
            <a:off x="5529064" y="4581128"/>
            <a:ext cx="1975221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err="1" smtClean="0">
                <a:latin typeface="나눔고딕" pitchFamily="50" charset="-127"/>
                <a:ea typeface="나눔고딕" pitchFamily="50" charset="-127"/>
              </a:rPr>
              <a:t>rdfs</a:t>
            </a:r>
            <a:r>
              <a:rPr kumimoji="0" lang="en-US" altLang="ko-KR" kern="0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subPropertyOf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6" name="Text Box 8"/>
          <p:cNvSpPr txBox="1">
            <a:spLocks noChangeArrowheads="1"/>
          </p:cNvSpPr>
          <p:nvPr/>
        </p:nvSpPr>
        <p:spPr bwMode="auto">
          <a:xfrm>
            <a:off x="2329707" y="4581128"/>
            <a:ext cx="1975221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err="1" smtClean="0">
                <a:latin typeface="나눔고딕" pitchFamily="50" charset="-127"/>
                <a:ea typeface="나눔고딕" pitchFamily="50" charset="-127"/>
              </a:rPr>
              <a:t>rdfs</a:t>
            </a:r>
            <a:r>
              <a:rPr kumimoji="0" lang="en-US" altLang="ko-KR" kern="0" dirty="0" smtClean="0">
                <a:latin typeface="나눔고딕" pitchFamily="50" charset="-127"/>
                <a:ea typeface="나눔고딕" pitchFamily="50" charset="-127"/>
              </a:rPr>
              <a:t>: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subPropertyOf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7" name="Text Box 8"/>
          <p:cNvSpPr txBox="1">
            <a:spLocks noChangeArrowheads="1"/>
          </p:cNvSpPr>
          <p:nvPr/>
        </p:nvSpPr>
        <p:spPr bwMode="auto">
          <a:xfrm>
            <a:off x="2288704" y="3140968"/>
            <a:ext cx="1329210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err="1" smtClean="0">
                <a:latin typeface="나눔고딕" pitchFamily="50" charset="-127"/>
                <a:ea typeface="나눔고딕" pitchFamily="50" charset="-127"/>
              </a:rPr>
              <a:t>rdfs:domain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8" name="Text Box 8"/>
          <p:cNvSpPr txBox="1">
            <a:spLocks noChangeArrowheads="1"/>
          </p:cNvSpPr>
          <p:nvPr/>
        </p:nvSpPr>
        <p:spPr bwMode="auto">
          <a:xfrm>
            <a:off x="5385048" y="2996952"/>
            <a:ext cx="1329210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err="1" smtClean="0">
                <a:latin typeface="나눔고딕" pitchFamily="50" charset="-127"/>
                <a:ea typeface="나눔고딕" pitchFamily="50" charset="-127"/>
              </a:rPr>
              <a:t>rdfs:domain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0" name="Text Box 8"/>
          <p:cNvSpPr txBox="1">
            <a:spLocks noChangeArrowheads="1"/>
          </p:cNvSpPr>
          <p:nvPr/>
        </p:nvSpPr>
        <p:spPr bwMode="auto">
          <a:xfrm>
            <a:off x="8193360" y="4149080"/>
            <a:ext cx="1154483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err="1" smtClean="0">
                <a:latin typeface="나눔고딕" pitchFamily="50" charset="-127"/>
                <a:ea typeface="나눔고딕" pitchFamily="50" charset="-127"/>
              </a:rPr>
              <a:t>rdfs:range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1" name="Text Box 8"/>
          <p:cNvSpPr txBox="1">
            <a:spLocks noChangeArrowheads="1"/>
          </p:cNvSpPr>
          <p:nvPr/>
        </p:nvSpPr>
        <p:spPr bwMode="auto">
          <a:xfrm>
            <a:off x="344488" y="4149080"/>
            <a:ext cx="1154483" cy="33855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err="1" smtClean="0">
                <a:latin typeface="나눔고딕" pitchFamily="50" charset="-127"/>
                <a:ea typeface="나눔고딕" pitchFamily="50" charset="-127"/>
              </a:rPr>
              <a:t>rdfs:range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가족관계 </a:t>
            </a:r>
            <a:r>
              <a:rPr lang="en-US" altLang="ko-KR" dirty="0" smtClean="0"/>
              <a:t>– 3 : </a:t>
            </a:r>
            <a:r>
              <a:rPr lang="en-US" altLang="ko-KR" dirty="0" err="1" smtClean="0"/>
              <a:t>Datatype</a:t>
            </a:r>
            <a:r>
              <a:rPr lang="en-US" altLang="ko-KR" dirty="0" smtClean="0"/>
              <a:t> Property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 bwMode="auto">
          <a:xfrm>
            <a:off x="1928664" y="1340768"/>
            <a:ext cx="1440160" cy="8640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Human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2" name="직사각형 31"/>
          <p:cNvSpPr/>
          <p:nvPr/>
        </p:nvSpPr>
        <p:spPr bwMode="auto">
          <a:xfrm>
            <a:off x="3944888" y="2492896"/>
            <a:ext cx="2088232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hasName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3944888" y="3356992"/>
            <a:ext cx="2088232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hasAge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꺾인 연결선 21"/>
          <p:cNvCxnSpPr>
            <a:stCxn id="3" idx="4"/>
            <a:endCxn id="32" idx="1"/>
          </p:cNvCxnSpPr>
          <p:nvPr/>
        </p:nvCxnSpPr>
        <p:spPr bwMode="auto">
          <a:xfrm rot="16200000" flipH="1">
            <a:off x="3026786" y="1826822"/>
            <a:ext cx="540060" cy="1296144"/>
          </a:xfrm>
          <a:prstGeom prst="bentConnector2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TextBox 26"/>
          <p:cNvSpPr txBox="1"/>
          <p:nvPr/>
        </p:nvSpPr>
        <p:spPr>
          <a:xfrm>
            <a:off x="6321152" y="3429000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xsd:integer</a:t>
            </a:r>
            <a:endParaRPr lang="ko-KR" altLang="en-US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0" name="꺾인 연결선 21"/>
          <p:cNvCxnSpPr>
            <a:stCxn id="3" idx="4"/>
            <a:endCxn id="25" idx="1"/>
          </p:cNvCxnSpPr>
          <p:nvPr/>
        </p:nvCxnSpPr>
        <p:spPr bwMode="auto">
          <a:xfrm rot="16200000" flipH="1">
            <a:off x="2594738" y="2258870"/>
            <a:ext cx="1404156" cy="1296144"/>
          </a:xfrm>
          <a:prstGeom prst="bentConnector2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6249144" y="2564904"/>
            <a:ext cx="28803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xsd:string</a:t>
            </a:r>
            <a:endParaRPr lang="ko-KR" altLang="en-US" b="1" dirty="0">
              <a:solidFill>
                <a:srgbClr val="FF000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4. </a:t>
            </a:r>
            <a:r>
              <a:rPr lang="ko-KR" altLang="en-US" dirty="0" smtClean="0"/>
              <a:t>온톨로지 설계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Project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6537" t="11200" r="35426" b="31401"/>
          <a:stretch>
            <a:fillRect/>
          </a:stretch>
        </p:blipFill>
        <p:spPr bwMode="auto">
          <a:xfrm>
            <a:off x="128464" y="764704"/>
            <a:ext cx="8784976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96816" y="2636912"/>
            <a:ext cx="3168352" cy="3017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09184" y="2636912"/>
            <a:ext cx="3175553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 bwMode="auto">
          <a:xfrm>
            <a:off x="128464" y="980728"/>
            <a:ext cx="2808312" cy="50405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cxnSp>
        <p:nvCxnSpPr>
          <p:cNvPr id="7" name="꺾인 연결선 7"/>
          <p:cNvCxnSpPr>
            <a:stCxn id="6" idx="2"/>
            <a:endCxn id="9" idx="2"/>
          </p:cNvCxnSpPr>
          <p:nvPr/>
        </p:nvCxnSpPr>
        <p:spPr bwMode="auto">
          <a:xfrm rot="16200000" flipH="1">
            <a:off x="2846766" y="170638"/>
            <a:ext cx="12700" cy="2628292"/>
          </a:xfrm>
          <a:prstGeom prst="bentConnector3">
            <a:avLst>
              <a:gd name="adj1" fmla="val 1800000"/>
            </a:avLst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9" name="직사각형 8"/>
          <p:cNvSpPr/>
          <p:nvPr/>
        </p:nvSpPr>
        <p:spPr bwMode="auto">
          <a:xfrm>
            <a:off x="3080792" y="1196752"/>
            <a:ext cx="2160240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cxnSp>
        <p:nvCxnSpPr>
          <p:cNvPr id="12" name="꺾인 연결선 7"/>
          <p:cNvCxnSpPr>
            <a:stCxn id="9" idx="3"/>
            <a:endCxn id="2051" idx="0"/>
          </p:cNvCxnSpPr>
          <p:nvPr/>
        </p:nvCxnSpPr>
        <p:spPr bwMode="auto">
          <a:xfrm flipH="1">
            <a:off x="4880992" y="1340768"/>
            <a:ext cx="360040" cy="1296144"/>
          </a:xfrm>
          <a:prstGeom prst="bentConnector4">
            <a:avLst>
              <a:gd name="adj1" fmla="val -63493"/>
              <a:gd name="adj2" fmla="val 55556"/>
            </a:avLst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21" name="직사각형 20"/>
          <p:cNvSpPr/>
          <p:nvPr/>
        </p:nvSpPr>
        <p:spPr bwMode="auto">
          <a:xfrm>
            <a:off x="3368824" y="3573016"/>
            <a:ext cx="792088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25" name="직사각형 24"/>
          <p:cNvSpPr/>
          <p:nvPr/>
        </p:nvSpPr>
        <p:spPr bwMode="auto">
          <a:xfrm>
            <a:off x="4592960" y="5301208"/>
            <a:ext cx="576064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26" name="직사각형 25"/>
          <p:cNvSpPr/>
          <p:nvPr/>
        </p:nvSpPr>
        <p:spPr bwMode="auto">
          <a:xfrm>
            <a:off x="6609184" y="3212976"/>
            <a:ext cx="3096344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27" name="직사각형 26"/>
          <p:cNvSpPr/>
          <p:nvPr/>
        </p:nvSpPr>
        <p:spPr bwMode="auto">
          <a:xfrm>
            <a:off x="8481392" y="5301208"/>
            <a:ext cx="648072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cxnSp>
        <p:nvCxnSpPr>
          <p:cNvPr id="28" name="꺾인 연결선 7"/>
          <p:cNvCxnSpPr>
            <a:stCxn id="21" idx="2"/>
            <a:endCxn id="25" idx="0"/>
          </p:cNvCxnSpPr>
          <p:nvPr/>
        </p:nvCxnSpPr>
        <p:spPr bwMode="auto">
          <a:xfrm rot="16200000" flipH="1">
            <a:off x="3602850" y="4023066"/>
            <a:ext cx="1440160" cy="1116124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31" name="꺾인 연결선 7"/>
          <p:cNvCxnSpPr>
            <a:stCxn id="25" idx="3"/>
            <a:endCxn id="26" idx="1"/>
          </p:cNvCxnSpPr>
          <p:nvPr/>
        </p:nvCxnSpPr>
        <p:spPr bwMode="auto">
          <a:xfrm flipV="1">
            <a:off x="5169024" y="3356992"/>
            <a:ext cx="1440160" cy="2088232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34" name="꺾인 연결선 7"/>
          <p:cNvCxnSpPr>
            <a:stCxn id="26" idx="2"/>
            <a:endCxn id="27" idx="0"/>
          </p:cNvCxnSpPr>
          <p:nvPr/>
        </p:nvCxnSpPr>
        <p:spPr bwMode="auto">
          <a:xfrm rot="16200000" flipH="1">
            <a:off x="7581292" y="4077072"/>
            <a:ext cx="1800200" cy="648072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21" grpId="0" animBg="1"/>
      <p:bldP spid="25" grpId="0" animBg="1"/>
      <p:bldP spid="26" grpId="0" animBg="1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온톨로지 생성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6143" t="10500" r="34245" b="32101"/>
          <a:stretch>
            <a:fillRect/>
          </a:stretch>
        </p:blipFill>
        <p:spPr bwMode="auto">
          <a:xfrm>
            <a:off x="0" y="692696"/>
            <a:ext cx="9073008" cy="5904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4968" y="1412776"/>
            <a:ext cx="500062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 bwMode="auto">
          <a:xfrm>
            <a:off x="128464" y="6021288"/>
            <a:ext cx="2160240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8704" y="6021288"/>
            <a:ext cx="194421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mtClean="0">
                <a:latin typeface="나눔고딕" pitchFamily="50" charset="-127"/>
                <a:ea typeface="나눔고딕" pitchFamily="50" charset="-127"/>
              </a:rPr>
              <a:t>마우스 우측버튼</a:t>
            </a:r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992560" y="2132856"/>
            <a:ext cx="2304256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152800" y="2420888"/>
            <a:ext cx="1584176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4808984" y="2382788"/>
            <a:ext cx="4680520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808984" y="2708920"/>
            <a:ext cx="4680520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808984" y="3006477"/>
            <a:ext cx="4680520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7545288" y="5661248"/>
            <a:ext cx="1152128" cy="36004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클래스를 좀 더 보기 좋게</a:t>
            </a:r>
            <a:r>
              <a:rPr lang="en-US" altLang="ko-KR" dirty="0" smtClean="0"/>
              <a:t>~~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16143" t="10500" r="35820" b="30701"/>
          <a:stretch>
            <a:fillRect/>
          </a:stretch>
        </p:blipFill>
        <p:spPr bwMode="auto">
          <a:xfrm>
            <a:off x="560512" y="620688"/>
            <a:ext cx="8784976" cy="60486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직사각형 3"/>
          <p:cNvSpPr/>
          <p:nvPr/>
        </p:nvSpPr>
        <p:spPr bwMode="auto">
          <a:xfrm>
            <a:off x="2216696" y="1412776"/>
            <a:ext cx="288032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2216696" y="2276872"/>
            <a:ext cx="2520280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1. RDF, RDFS, OWL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Prefix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6496" y="836712"/>
            <a:ext cx="6667500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 bwMode="auto">
          <a:xfrm>
            <a:off x="6518126" y="1393726"/>
            <a:ext cx="576064" cy="50405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488504" y="2492896"/>
            <a:ext cx="5760640" cy="43204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88504" y="3275459"/>
            <a:ext cx="5760640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736976" y="5733256"/>
            <a:ext cx="5169024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참고 </a:t>
            </a:r>
            <a:r>
              <a:rPr lang="en-US" altLang="ko-KR" sz="3200" b="1" dirty="0" smtClean="0">
                <a:latin typeface="나눔고딕" pitchFamily="50" charset="-127"/>
                <a:ea typeface="나눔고딕" pitchFamily="50" charset="-127"/>
              </a:rPr>
              <a:t>: http://family.rdf.kr/</a:t>
            </a:r>
            <a:endParaRPr lang="ko-KR" altLang="en-US" sz="32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Class </a:t>
            </a:r>
            <a:r>
              <a:rPr lang="ko-KR" altLang="en-US" dirty="0" smtClean="0"/>
              <a:t>생성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 l="16537" t="10500" r="35032" b="30001"/>
          <a:stretch>
            <a:fillRect/>
          </a:stretch>
        </p:blipFill>
        <p:spPr bwMode="auto">
          <a:xfrm>
            <a:off x="416496" y="548680"/>
            <a:ext cx="8856984" cy="61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0952" y="1628800"/>
            <a:ext cx="41529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 bwMode="auto">
          <a:xfrm>
            <a:off x="7905328" y="1844824"/>
            <a:ext cx="648072" cy="50405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1208584" y="1628800"/>
            <a:ext cx="2808312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cxnSp>
        <p:nvCxnSpPr>
          <p:cNvPr id="8" name="꺾인 연결선 7"/>
          <p:cNvCxnSpPr>
            <a:stCxn id="6" idx="2"/>
          </p:cNvCxnSpPr>
          <p:nvPr/>
        </p:nvCxnSpPr>
        <p:spPr bwMode="auto">
          <a:xfrm rot="16200000" flipH="1">
            <a:off x="3278814" y="1250758"/>
            <a:ext cx="576064" cy="1908212"/>
          </a:xfrm>
          <a:prstGeom prst="bentConnector2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136576" y="1268760"/>
            <a:ext cx="3024336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owl:Thing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에서 마우스 우측 버튼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880992" y="2420888"/>
            <a:ext cx="1440160" cy="57606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Property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/>
          <a:srcRect l="29531" t="10934" r="21645" b="31401"/>
          <a:stretch>
            <a:fillRect/>
          </a:stretch>
        </p:blipFill>
        <p:spPr bwMode="auto">
          <a:xfrm>
            <a:off x="416496" y="620688"/>
            <a:ext cx="8928992" cy="5932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 bwMode="auto">
          <a:xfrm>
            <a:off x="8121352" y="1052736"/>
            <a:ext cx="360040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2432720" y="2132856"/>
            <a:ext cx="1512168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3440832" y="4221088"/>
            <a:ext cx="3600400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4953000" y="6093296"/>
            <a:ext cx="1080120" cy="36004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cxnSp>
        <p:nvCxnSpPr>
          <p:cNvPr id="20" name="꺾인 연결선 7"/>
          <p:cNvCxnSpPr>
            <a:stCxn id="16" idx="2"/>
          </p:cNvCxnSpPr>
          <p:nvPr/>
        </p:nvCxnSpPr>
        <p:spPr bwMode="auto">
          <a:xfrm rot="5400000">
            <a:off x="7095238" y="1286762"/>
            <a:ext cx="1152128" cy="1260140"/>
          </a:xfrm>
          <a:prstGeom prst="bentConnector2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23" name="꺾인 연결선 7"/>
          <p:cNvCxnSpPr>
            <a:stCxn id="17" idx="2"/>
            <a:endCxn id="18" idx="0"/>
          </p:cNvCxnSpPr>
          <p:nvPr/>
        </p:nvCxnSpPr>
        <p:spPr bwMode="auto">
          <a:xfrm rot="16200000" flipH="1">
            <a:off x="3278814" y="2258870"/>
            <a:ext cx="1872208" cy="2052228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Property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2" cstate="print"/>
          <a:srcRect l="32287" t="14000" r="15345" b="39101"/>
          <a:stretch>
            <a:fillRect/>
          </a:stretch>
        </p:blipFill>
        <p:spPr bwMode="auto">
          <a:xfrm>
            <a:off x="200472" y="1124744"/>
            <a:ext cx="9577064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6656" y="2204864"/>
            <a:ext cx="41719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직사각형 12"/>
          <p:cNvSpPr/>
          <p:nvPr/>
        </p:nvSpPr>
        <p:spPr bwMode="auto">
          <a:xfrm>
            <a:off x="7401272" y="1772816"/>
            <a:ext cx="2376264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cxnSp>
        <p:nvCxnSpPr>
          <p:cNvPr id="14" name="꺾인 연결선 7"/>
          <p:cNvCxnSpPr>
            <a:stCxn id="13" idx="2"/>
            <a:endCxn id="8200" idx="3"/>
          </p:cNvCxnSpPr>
          <p:nvPr/>
        </p:nvCxnSpPr>
        <p:spPr bwMode="auto">
          <a:xfrm rot="5400000">
            <a:off x="6608347" y="1481107"/>
            <a:ext cx="1401316" cy="2560798"/>
          </a:xfrm>
          <a:prstGeom prst="bentConnector2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5097016" y="764704"/>
            <a:ext cx="396044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fproperty:hasParent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에서 마우스 우측 버튼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3224808" y="2636912"/>
            <a:ext cx="2664296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Property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– 3 : domain, range – 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 cstate="print"/>
          <a:srcRect l="29531" t="15400" r="33457" b="33417"/>
          <a:stretch>
            <a:fillRect/>
          </a:stretch>
        </p:blipFill>
        <p:spPr bwMode="auto">
          <a:xfrm>
            <a:off x="560512" y="1124744"/>
            <a:ext cx="6768752" cy="5265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 bwMode="auto">
          <a:xfrm>
            <a:off x="1424608" y="2348880"/>
            <a:ext cx="504056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17" name="직사각형 16"/>
          <p:cNvSpPr/>
          <p:nvPr/>
        </p:nvSpPr>
        <p:spPr bwMode="auto">
          <a:xfrm>
            <a:off x="1496616" y="2780928"/>
            <a:ext cx="1944216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1362" y="2420888"/>
            <a:ext cx="501015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직사각형 20"/>
          <p:cNvSpPr/>
          <p:nvPr/>
        </p:nvSpPr>
        <p:spPr bwMode="auto">
          <a:xfrm>
            <a:off x="4911402" y="3140968"/>
            <a:ext cx="1224136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cxnSp>
        <p:nvCxnSpPr>
          <p:cNvPr id="22" name="꺾인 연결선 7"/>
          <p:cNvCxnSpPr>
            <a:stCxn id="17" idx="3"/>
          </p:cNvCxnSpPr>
          <p:nvPr/>
        </p:nvCxnSpPr>
        <p:spPr bwMode="auto">
          <a:xfrm>
            <a:off x="3440832" y="2888940"/>
            <a:ext cx="1080120" cy="252028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272480" y="764704"/>
            <a:ext cx="727280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메인 패널에 </a:t>
            </a:r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fproperty:hasFather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가 나오게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 </a:t>
            </a:r>
            <a:r>
              <a:rPr lang="en-US" altLang="ko-KR" dirty="0" err="1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fproperty:hasFather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더블 클릭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7329264" y="5589240"/>
            <a:ext cx="1224136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1" grpId="0" animBg="1"/>
      <p:bldP spid="9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7620" y="1268760"/>
            <a:ext cx="91059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Property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– 3 : domain, range – 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13" name="직선 화살표 연결선 12"/>
          <p:cNvCxnSpPr/>
          <p:nvPr/>
        </p:nvCxnSpPr>
        <p:spPr bwMode="auto">
          <a:xfrm>
            <a:off x="1928664" y="2132856"/>
            <a:ext cx="1152128" cy="86409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5" name="직사각형 14"/>
          <p:cNvSpPr/>
          <p:nvPr/>
        </p:nvSpPr>
        <p:spPr bwMode="auto">
          <a:xfrm>
            <a:off x="992560" y="2636912"/>
            <a:ext cx="1584176" cy="36004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나눔고딕" pitchFamily="50" charset="-127"/>
                <a:ea typeface="나눔고딕" pitchFamily="50" charset="-127"/>
              </a:rPr>
              <a:t>Drag</a:t>
            </a:r>
            <a:r>
              <a:rPr kumimoji="1" lang="en-US" altLang="ko-KR" sz="1600" b="1" i="0" u="none" strike="noStrike" cap="none" normalizeH="0" dirty="0" smtClean="0">
                <a:ln>
                  <a:noFill/>
                </a:ln>
                <a:solidFill>
                  <a:srgbClr val="C00000"/>
                </a:solidFill>
                <a:effectLst/>
                <a:latin typeface="나눔고딕" pitchFamily="50" charset="-127"/>
                <a:ea typeface="나눔고딕" pitchFamily="50" charset="-127"/>
              </a:rPr>
              <a:t> &amp; Drop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rgbClr val="C00000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0752" y="4653136"/>
            <a:ext cx="6543675" cy="1428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각자 생성해 보시지요 </a:t>
            </a:r>
            <a:r>
              <a:rPr lang="en-US" altLang="ko-KR" dirty="0" smtClean="0"/>
              <a:t>- 1</a:t>
            </a:r>
            <a:endParaRPr lang="ko-KR" alt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2480" y="1268760"/>
            <a:ext cx="2238375" cy="419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6856" y="1196752"/>
            <a:ext cx="2238375" cy="5715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08784" y="2996952"/>
            <a:ext cx="6667500" cy="2228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각자 생성해 보시지요 </a:t>
            </a:r>
            <a:r>
              <a:rPr lang="en-US" altLang="ko-KR" dirty="0" smtClean="0"/>
              <a:t>- 2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8504" y="980728"/>
            <a:ext cx="2209800" cy="1323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80792" y="908720"/>
            <a:ext cx="6648450" cy="22669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95178" y="3501008"/>
            <a:ext cx="6610350" cy="22193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2720" y="667469"/>
            <a:ext cx="5010150" cy="588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Property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– 4 : </a:t>
            </a:r>
            <a:r>
              <a:rPr lang="en-US" altLang="ko-KR" dirty="0" err="1" smtClean="0"/>
              <a:t>Datatype</a:t>
            </a:r>
            <a:r>
              <a:rPr lang="en-US" altLang="ko-KR" dirty="0" smtClean="0"/>
              <a:t> Property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2679154" y="1556792"/>
            <a:ext cx="1944216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cxnSp>
        <p:nvCxnSpPr>
          <p:cNvPr id="11" name="꺾인 연결선 7"/>
          <p:cNvCxnSpPr>
            <a:stCxn id="10" idx="3"/>
            <a:endCxn id="12" idx="0"/>
          </p:cNvCxnSpPr>
          <p:nvPr/>
        </p:nvCxnSpPr>
        <p:spPr bwMode="auto">
          <a:xfrm>
            <a:off x="4623370" y="1664804"/>
            <a:ext cx="900100" cy="2556284"/>
          </a:xfrm>
          <a:prstGeom prst="bentConnector2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2" name="직사각형 11"/>
          <p:cNvSpPr/>
          <p:nvPr/>
        </p:nvSpPr>
        <p:spPr bwMode="auto">
          <a:xfrm>
            <a:off x="3759274" y="4221088"/>
            <a:ext cx="3528392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16537" t="7700" r="37959" b="39101"/>
          <a:stretch>
            <a:fillRect/>
          </a:stretch>
        </p:blipFill>
        <p:spPr bwMode="auto">
          <a:xfrm>
            <a:off x="848544" y="908720"/>
            <a:ext cx="8321824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Property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– 4 : </a:t>
            </a:r>
            <a:r>
              <a:rPr lang="en-US" altLang="ko-KR" dirty="0" err="1" smtClean="0"/>
              <a:t>Datatype</a:t>
            </a:r>
            <a:r>
              <a:rPr lang="en-US" altLang="ko-KR" dirty="0" smtClean="0"/>
              <a:t> Property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2965351" y="2996952"/>
            <a:ext cx="2160240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2936776" y="3337942"/>
            <a:ext cx="2160240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3863355" y="4734669"/>
            <a:ext cx="2160240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RDF – Resource Description Framework</a:t>
            </a:r>
            <a:endParaRPr lang="ko-KR" altLang="en-US" dirty="0"/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376238" y="2619375"/>
            <a:ext cx="8382000" cy="917575"/>
          </a:xfrm>
          <a:prstGeom prst="rect">
            <a:avLst/>
          </a:prstGeom>
          <a:solidFill>
            <a:srgbClr val="FFFFFF"/>
          </a:solidFill>
          <a:ln w="3175" algn="ctr">
            <a:noFill/>
            <a:miter lim="800000"/>
            <a:headEnd/>
            <a:tailEnd/>
          </a:ln>
        </p:spPr>
        <p:txBody>
          <a:bodyPr rot="10800000" vert="eaVert" wrap="none" lIns="93600" tIns="46800" rIns="93600" bIns="4680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5283079" y="1601797"/>
            <a:ext cx="2520280" cy="864096"/>
          </a:xfrm>
          <a:prstGeom prst="ellipse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빈처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1106615" y="1601797"/>
            <a:ext cx="2520280" cy="864096"/>
          </a:xfrm>
          <a:prstGeom prst="ellipse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현진건</a:t>
            </a:r>
            <a:endParaRPr kumimoji="0" lang="ko-KR" altLang="en-US" sz="1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0" name="구부러진 연결선 8"/>
          <p:cNvCxnSpPr>
            <a:stCxn id="28" idx="2"/>
            <a:endCxn id="29" idx="6"/>
          </p:cNvCxnSpPr>
          <p:nvPr/>
        </p:nvCxnSpPr>
        <p:spPr>
          <a:xfrm rot="10800000">
            <a:off x="3626896" y="2033845"/>
            <a:ext cx="1656183" cy="1588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/>
            </a:solidFill>
            <a:prstDash val="solid"/>
            <a:headEnd type="stealth" w="lg" len="lg"/>
            <a:tailEnd type="none" w="lg" len="lg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3770911" y="1457783"/>
            <a:ext cx="1080120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mtClean="0">
                <a:latin typeface="나눔고딕" pitchFamily="50" charset="-127"/>
                <a:ea typeface="나눔고딕" pitchFamily="50" charset="-127"/>
              </a:rPr>
              <a:t>create</a:t>
            </a:r>
            <a:endParaRPr lang="ko-KR" altLang="en-US" sz="2400" b="1"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2" name="그룹 24"/>
          <p:cNvGrpSpPr/>
          <p:nvPr/>
        </p:nvGrpSpPr>
        <p:grpSpPr>
          <a:xfrm>
            <a:off x="1394647" y="3618021"/>
            <a:ext cx="1928827" cy="504056"/>
            <a:chOff x="1998291" y="4581128"/>
            <a:chExt cx="1928827" cy="504056"/>
          </a:xfrm>
        </p:grpSpPr>
        <p:sp>
          <p:nvSpPr>
            <p:cNvPr id="33" name="Rectangle 2"/>
            <p:cNvSpPr>
              <a:spLocks noChangeArrowheads="1"/>
            </p:cNvSpPr>
            <p:nvPr/>
          </p:nvSpPr>
          <p:spPr bwMode="auto">
            <a:xfrm>
              <a:off x="2214315" y="4581128"/>
              <a:ext cx="1512168" cy="504056"/>
            </a:xfrm>
            <a:prstGeom prst="rect">
              <a:avLst/>
            </a:prstGeom>
            <a:solidFill>
              <a:srgbClr val="ECE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E" altLang="ko-KR">
                <a:latin typeface="나눔고딕" pitchFamily="50" charset="-127"/>
                <a:ea typeface="나눔고딕" pitchFamily="50" charset="-127"/>
                <a:cs typeface="08서울한강체 M"/>
              </a:endParaRPr>
            </a:p>
          </p:txBody>
        </p:sp>
        <p:sp>
          <p:nvSpPr>
            <p:cNvPr id="34" name="Text Box 3"/>
            <p:cNvSpPr txBox="1">
              <a:spLocks noChangeArrowheads="1"/>
            </p:cNvSpPr>
            <p:nvPr/>
          </p:nvSpPr>
          <p:spPr bwMode="auto">
            <a:xfrm>
              <a:off x="1998291" y="4608595"/>
              <a:ext cx="1928827" cy="458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 dirty="0" smtClean="0">
                  <a:latin typeface="나눔고딕" pitchFamily="50" charset="-127"/>
                  <a:ea typeface="나눔고딕" pitchFamily="50" charset="-127"/>
                  <a:cs typeface="08서울한강체 M"/>
                </a:rPr>
                <a:t>subject</a:t>
              </a:r>
              <a:endParaRPr lang="nl-NL" altLang="ko-KR" sz="2800" b="1" dirty="0">
                <a:latin typeface="나눔고딕" pitchFamily="50" charset="-127"/>
                <a:ea typeface="나눔고딕" pitchFamily="50" charset="-127"/>
                <a:cs typeface="08서울한강체 M"/>
              </a:endParaRPr>
            </a:p>
          </p:txBody>
        </p:sp>
      </p:grpSp>
      <p:sp>
        <p:nvSpPr>
          <p:cNvPr id="35" name="위쪽 화살표 34"/>
          <p:cNvSpPr/>
          <p:nvPr/>
        </p:nvSpPr>
        <p:spPr>
          <a:xfrm>
            <a:off x="2186735" y="2681917"/>
            <a:ext cx="360040" cy="792088"/>
          </a:xfrm>
          <a:prstGeom prst="upArrow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36" name="그룹 27"/>
          <p:cNvGrpSpPr/>
          <p:nvPr/>
        </p:nvGrpSpPr>
        <p:grpSpPr>
          <a:xfrm>
            <a:off x="3482879" y="3618021"/>
            <a:ext cx="1928827" cy="504056"/>
            <a:chOff x="1998291" y="4581128"/>
            <a:chExt cx="1928827" cy="504056"/>
          </a:xfrm>
        </p:grpSpPr>
        <p:sp>
          <p:nvSpPr>
            <p:cNvPr id="37" name="Rectangle 2"/>
            <p:cNvSpPr>
              <a:spLocks noChangeArrowheads="1"/>
            </p:cNvSpPr>
            <p:nvPr/>
          </p:nvSpPr>
          <p:spPr bwMode="auto">
            <a:xfrm>
              <a:off x="2070299" y="4581128"/>
              <a:ext cx="1728192" cy="504056"/>
            </a:xfrm>
            <a:prstGeom prst="rect">
              <a:avLst/>
            </a:prstGeom>
            <a:solidFill>
              <a:srgbClr val="ECE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E" altLang="ko-KR">
                <a:latin typeface="나눔고딕" pitchFamily="50" charset="-127"/>
                <a:ea typeface="나눔고딕" pitchFamily="50" charset="-127"/>
                <a:cs typeface="08서울한강체 M"/>
              </a:endParaRPr>
            </a:p>
          </p:txBody>
        </p:sp>
        <p:sp>
          <p:nvSpPr>
            <p:cNvPr id="38" name="Text Box 3"/>
            <p:cNvSpPr txBox="1">
              <a:spLocks noChangeArrowheads="1"/>
            </p:cNvSpPr>
            <p:nvPr/>
          </p:nvSpPr>
          <p:spPr bwMode="auto">
            <a:xfrm>
              <a:off x="1998291" y="4608595"/>
              <a:ext cx="1928827" cy="458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 dirty="0" smtClean="0">
                  <a:latin typeface="나눔고딕" pitchFamily="50" charset="-127"/>
                  <a:ea typeface="나눔고딕" pitchFamily="50" charset="-127"/>
                  <a:cs typeface="08서울한강체 M"/>
                </a:rPr>
                <a:t>predicate</a:t>
              </a:r>
              <a:endParaRPr lang="nl-NL" altLang="ko-KR" sz="2800" b="1" dirty="0">
                <a:latin typeface="나눔고딕" pitchFamily="50" charset="-127"/>
                <a:ea typeface="나눔고딕" pitchFamily="50" charset="-127"/>
                <a:cs typeface="08서울한강체 M"/>
              </a:endParaRPr>
            </a:p>
          </p:txBody>
        </p:sp>
      </p:grpSp>
      <p:sp>
        <p:nvSpPr>
          <p:cNvPr id="39" name="위쪽 화살표 38"/>
          <p:cNvSpPr/>
          <p:nvPr/>
        </p:nvSpPr>
        <p:spPr>
          <a:xfrm>
            <a:off x="4202959" y="2681917"/>
            <a:ext cx="360040" cy="792088"/>
          </a:xfrm>
          <a:prstGeom prst="upArrow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0" name="그룹 31"/>
          <p:cNvGrpSpPr/>
          <p:nvPr/>
        </p:nvGrpSpPr>
        <p:grpSpPr>
          <a:xfrm>
            <a:off x="5715128" y="3618021"/>
            <a:ext cx="1928827" cy="504056"/>
            <a:chOff x="1998291" y="4581128"/>
            <a:chExt cx="1928827" cy="504056"/>
          </a:xfrm>
        </p:grpSpPr>
        <p:sp>
          <p:nvSpPr>
            <p:cNvPr id="41" name="Rectangle 2"/>
            <p:cNvSpPr>
              <a:spLocks noChangeArrowheads="1"/>
            </p:cNvSpPr>
            <p:nvPr/>
          </p:nvSpPr>
          <p:spPr bwMode="auto">
            <a:xfrm>
              <a:off x="2070299" y="4581128"/>
              <a:ext cx="1728192" cy="504056"/>
            </a:xfrm>
            <a:prstGeom prst="rect">
              <a:avLst/>
            </a:prstGeom>
            <a:solidFill>
              <a:srgbClr val="ECE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E" altLang="ko-KR">
                <a:latin typeface="나눔고딕" pitchFamily="50" charset="-127"/>
                <a:ea typeface="나눔고딕" pitchFamily="50" charset="-127"/>
                <a:cs typeface="08서울한강체 M"/>
              </a:endParaRPr>
            </a:p>
          </p:txBody>
        </p:sp>
        <p:sp>
          <p:nvSpPr>
            <p:cNvPr id="42" name="Text Box 3"/>
            <p:cNvSpPr txBox="1">
              <a:spLocks noChangeArrowheads="1"/>
            </p:cNvSpPr>
            <p:nvPr/>
          </p:nvSpPr>
          <p:spPr bwMode="auto">
            <a:xfrm>
              <a:off x="1998291" y="4608595"/>
              <a:ext cx="1928827" cy="458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 dirty="0" smtClean="0">
                  <a:latin typeface="나눔고딕" pitchFamily="50" charset="-127"/>
                  <a:ea typeface="나눔고딕" pitchFamily="50" charset="-127"/>
                  <a:cs typeface="08서울한강체 M"/>
                </a:rPr>
                <a:t>object</a:t>
              </a:r>
              <a:endParaRPr lang="nl-NL" altLang="ko-KR" sz="2800" b="1" dirty="0">
                <a:latin typeface="나눔고딕" pitchFamily="50" charset="-127"/>
                <a:ea typeface="나눔고딕" pitchFamily="50" charset="-127"/>
                <a:cs typeface="08서울한강체 M"/>
              </a:endParaRPr>
            </a:p>
          </p:txBody>
        </p:sp>
      </p:grpSp>
      <p:sp>
        <p:nvSpPr>
          <p:cNvPr id="43" name="위쪽 화살표 42"/>
          <p:cNvSpPr/>
          <p:nvPr/>
        </p:nvSpPr>
        <p:spPr>
          <a:xfrm>
            <a:off x="6435208" y="2681917"/>
            <a:ext cx="360040" cy="792088"/>
          </a:xfrm>
          <a:prstGeom prst="upArrow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오른쪽 중괄호 43"/>
          <p:cNvSpPr/>
          <p:nvPr/>
        </p:nvSpPr>
        <p:spPr>
          <a:xfrm rot="5400000">
            <a:off x="4238963" y="2357882"/>
            <a:ext cx="504056" cy="4608512"/>
          </a:xfrm>
          <a:prstGeom prst="rightBrace">
            <a:avLst>
              <a:gd name="adj1" fmla="val 28101"/>
              <a:gd name="adj2" fmla="val 47840"/>
            </a:avLst>
          </a:prstGeom>
          <a:noFill/>
          <a:ln w="38100" cap="flat" cmpd="sng" algn="ctr">
            <a:solidFill>
              <a:sysClr val="windowText" lastClr="000000"/>
            </a:solidFill>
            <a:prstDash val="solid"/>
            <a:tailEnd type="non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45" name="그룹 37"/>
          <p:cNvGrpSpPr/>
          <p:nvPr/>
        </p:nvGrpSpPr>
        <p:grpSpPr>
          <a:xfrm>
            <a:off x="3698904" y="5058181"/>
            <a:ext cx="1928827" cy="936104"/>
            <a:chOff x="1998291" y="4581128"/>
            <a:chExt cx="1928827" cy="936104"/>
          </a:xfrm>
        </p:grpSpPr>
        <p:sp>
          <p:nvSpPr>
            <p:cNvPr id="46" name="Rectangle 2"/>
            <p:cNvSpPr>
              <a:spLocks noChangeArrowheads="1"/>
            </p:cNvSpPr>
            <p:nvPr/>
          </p:nvSpPr>
          <p:spPr bwMode="auto">
            <a:xfrm>
              <a:off x="2070299" y="4581128"/>
              <a:ext cx="1728192" cy="936104"/>
            </a:xfrm>
            <a:prstGeom prst="rect">
              <a:avLst/>
            </a:prstGeom>
            <a:solidFill>
              <a:srgbClr val="ECEF00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IE" altLang="ko-KR">
                <a:latin typeface="나눔고딕" pitchFamily="50" charset="-127"/>
                <a:ea typeface="나눔고딕" pitchFamily="50" charset="-127"/>
                <a:cs typeface="08서울한강체 M"/>
              </a:endParaRPr>
            </a:p>
          </p:txBody>
        </p:sp>
        <p:sp>
          <p:nvSpPr>
            <p:cNvPr id="47" name="Text Box 3"/>
            <p:cNvSpPr txBox="1">
              <a:spLocks noChangeArrowheads="1"/>
            </p:cNvSpPr>
            <p:nvPr/>
          </p:nvSpPr>
          <p:spPr bwMode="auto">
            <a:xfrm>
              <a:off x="1998291" y="4647386"/>
              <a:ext cx="1928827" cy="8248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b="1" dirty="0" smtClean="0">
                  <a:latin typeface="나눔고딕" pitchFamily="50" charset="-127"/>
                  <a:ea typeface="나눔고딕" pitchFamily="50" charset="-127"/>
                  <a:cs typeface="08서울한강체 M"/>
                </a:rPr>
                <a:t>트리플</a:t>
              </a:r>
              <a:r>
                <a:rPr lang="en-US" altLang="ko-KR" sz="2800" b="1" dirty="0" smtClean="0">
                  <a:latin typeface="나눔고딕" pitchFamily="50" charset="-127"/>
                  <a:ea typeface="나눔고딕" pitchFamily="50" charset="-127"/>
                  <a:cs typeface="08서울한강체 M"/>
                </a:rPr>
                <a:t>(Triple)</a:t>
              </a:r>
              <a:endParaRPr lang="nl-NL" altLang="ko-KR" sz="2800" b="1" dirty="0">
                <a:latin typeface="나눔고딕" pitchFamily="50" charset="-127"/>
                <a:ea typeface="나눔고딕" pitchFamily="50" charset="-127"/>
                <a:cs typeface="08서울한강체 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1" grpId="0"/>
      <p:bldP spid="35" grpId="0" animBg="1"/>
      <p:bldP spid="39" grpId="0" animBg="1"/>
      <p:bldP spid="43" grpId="0" animBg="1"/>
      <p:bldP spid="4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Property </a:t>
            </a:r>
            <a:r>
              <a:rPr lang="ko-KR" altLang="en-US" dirty="0" smtClean="0"/>
              <a:t>생성 </a:t>
            </a:r>
            <a:r>
              <a:rPr lang="en-US" altLang="ko-KR" dirty="0" smtClean="0"/>
              <a:t>– 4 : </a:t>
            </a:r>
            <a:r>
              <a:rPr lang="ko-KR" altLang="en-US" dirty="0" smtClean="0"/>
              <a:t>각자 해보세요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62150" y="2533650"/>
            <a:ext cx="5981700" cy="1790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인스턴스 생성 법칙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76536" y="1124744"/>
            <a:ext cx="7704856" cy="3388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</a:pP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 인스턴스 생성 시 각자에게 부여 받은 번호를 꼭 사용하세요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lvl="1">
              <a:spcBef>
                <a:spcPts val="500"/>
              </a:spcBef>
              <a:spcAft>
                <a:spcPts val="500"/>
              </a:spcAft>
            </a:pP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동명이인이 있기 때문에 식별을 위해서입니다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</a:pP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</a:pP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인스턴스 생성 법칙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lvl="1">
              <a:spcBef>
                <a:spcPts val="500"/>
              </a:spcBef>
              <a:spcAft>
                <a:spcPts val="500"/>
              </a:spcAft>
              <a:buFontTx/>
              <a:buChar char="-"/>
            </a:pP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family:[</a:t>
            </a:r>
            <a:r>
              <a:rPr lang="ko-KR" altLang="en-US" sz="2000" dirty="0" smtClean="0">
                <a:latin typeface="나눔고딕" pitchFamily="50" charset="-127"/>
                <a:ea typeface="나눔고딕" pitchFamily="50" charset="-127"/>
              </a:rPr>
              <a:t>부여번호</a:t>
            </a: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]_</a:t>
            </a:r>
            <a:r>
              <a:rPr lang="en-US" altLang="ko-KR" sz="2000" dirty="0" err="1" smtClean="0">
                <a:latin typeface="나눔고딕" pitchFamily="50" charset="-127"/>
                <a:ea typeface="나눔고딕" pitchFamily="50" charset="-127"/>
              </a:rPr>
              <a:t>xxxxx</a:t>
            </a:r>
            <a:endParaRPr lang="en-US" altLang="ko-KR" sz="2000" dirty="0" smtClean="0">
              <a:latin typeface="나눔고딕" pitchFamily="50" charset="-127"/>
              <a:ea typeface="나눔고딕" pitchFamily="50" charset="-127"/>
            </a:endParaRPr>
          </a:p>
          <a:p>
            <a:pPr lvl="1">
              <a:spcBef>
                <a:spcPts val="500"/>
              </a:spcBef>
              <a:spcAft>
                <a:spcPts val="500"/>
              </a:spcAft>
              <a:buFontTx/>
              <a:buChar char="-"/>
            </a:pP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family:f00_wonseokoh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Tx/>
              <a:buChar char="-"/>
            </a:pPr>
            <a:r>
              <a:rPr lang="en-US" altLang="ko-KR" sz="2000" dirty="0" smtClean="0">
                <a:latin typeface="나눔고딕" pitchFamily="50" charset="-127"/>
                <a:ea typeface="나눔고딕" pitchFamily="50" charset="-127"/>
              </a:rPr>
              <a:t> http://family.rdf.kr/resource/f00_wonseokoh</a:t>
            </a:r>
          </a:p>
          <a:p>
            <a:endParaRPr lang="ko-KR" altLang="en-US" sz="20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인스턴스 생성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 l="16537" t="7784" r="33457" b="39101"/>
          <a:stretch>
            <a:fillRect/>
          </a:stretch>
        </p:blipFill>
        <p:spPr bwMode="auto">
          <a:xfrm>
            <a:off x="272480" y="836712"/>
            <a:ext cx="9145016" cy="5463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32920" y="3645024"/>
            <a:ext cx="41719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 bwMode="auto">
          <a:xfrm>
            <a:off x="1280592" y="3068960"/>
            <a:ext cx="3168352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cxnSp>
        <p:nvCxnSpPr>
          <p:cNvPr id="8" name="꺾인 연결선 7"/>
          <p:cNvCxnSpPr>
            <a:stCxn id="7" idx="3"/>
            <a:endCxn id="13316" idx="0"/>
          </p:cNvCxnSpPr>
          <p:nvPr/>
        </p:nvCxnSpPr>
        <p:spPr bwMode="auto">
          <a:xfrm>
            <a:off x="4448944" y="3212976"/>
            <a:ext cx="1869951" cy="432048"/>
          </a:xfrm>
          <a:prstGeom prst="bentConnector2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1928664" y="1268760"/>
            <a:ext cx="396044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Male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또는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Female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에서 마우스 우측 버튼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인스턴스 생성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방법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 r="19226" b="18318"/>
          <a:stretch>
            <a:fillRect/>
          </a:stretch>
        </p:blipFill>
        <p:spPr bwMode="auto">
          <a:xfrm>
            <a:off x="704528" y="682570"/>
            <a:ext cx="8064896" cy="5922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직사각형 8"/>
          <p:cNvSpPr/>
          <p:nvPr/>
        </p:nvSpPr>
        <p:spPr bwMode="auto">
          <a:xfrm>
            <a:off x="272480" y="2420888"/>
            <a:ext cx="1584176" cy="360040"/>
          </a:xfrm>
          <a:prstGeom prst="rect">
            <a:avLst/>
          </a:prstGeom>
          <a:ln>
            <a:prstDash val="sysDash"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1" i="0" u="none" strike="noStrike" cap="none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latin typeface="나눔고딕" pitchFamily="50" charset="-127"/>
                <a:ea typeface="나눔고딕" pitchFamily="50" charset="-127"/>
              </a:rPr>
              <a:t>활성화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920552" y="1988840"/>
            <a:ext cx="1584176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7689304" y="5949280"/>
            <a:ext cx="360040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3440832" y="5733256"/>
            <a:ext cx="864096" cy="36004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5008" y="2060848"/>
            <a:ext cx="41719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인스턴스 결과 예시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각자 해보시지요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54256" y="1124744"/>
            <a:ext cx="4976871" cy="5040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524" y="1105694"/>
            <a:ext cx="4880992" cy="50908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/>
          <p:cNvSpPr/>
          <p:nvPr/>
        </p:nvSpPr>
        <p:spPr bwMode="auto">
          <a:xfrm>
            <a:off x="200472" y="1700808"/>
            <a:ext cx="1584176" cy="57606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2072680" y="5445224"/>
            <a:ext cx="2808312" cy="79208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7" name="직사각형 6"/>
          <p:cNvSpPr/>
          <p:nvPr/>
        </p:nvSpPr>
        <p:spPr bwMode="auto">
          <a:xfrm>
            <a:off x="6753200" y="5445224"/>
            <a:ext cx="2808312" cy="79208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인스턴스별 트리플 생성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l="28658" t="15666" r="38661" b="27635"/>
          <a:stretch>
            <a:fillRect/>
          </a:stretch>
        </p:blipFill>
        <p:spPr bwMode="auto">
          <a:xfrm>
            <a:off x="128464" y="764704"/>
            <a:ext cx="5976664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16896" y="1052736"/>
            <a:ext cx="5184576" cy="208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40832" y="4005064"/>
            <a:ext cx="5934075" cy="381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직사각형 5"/>
          <p:cNvSpPr/>
          <p:nvPr/>
        </p:nvSpPr>
        <p:spPr bwMode="auto">
          <a:xfrm>
            <a:off x="200472" y="1916832"/>
            <a:ext cx="1584176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9" name="직사각형 8"/>
          <p:cNvSpPr/>
          <p:nvPr/>
        </p:nvSpPr>
        <p:spPr bwMode="auto">
          <a:xfrm>
            <a:off x="1568624" y="2348880"/>
            <a:ext cx="1944216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cxnSp>
        <p:nvCxnSpPr>
          <p:cNvPr id="10" name="꺾인 연결선 7"/>
          <p:cNvCxnSpPr>
            <a:stCxn id="9" idx="3"/>
            <a:endCxn id="18435" idx="1"/>
          </p:cNvCxnSpPr>
          <p:nvPr/>
        </p:nvCxnSpPr>
        <p:spPr bwMode="auto">
          <a:xfrm flipV="1">
            <a:off x="3512840" y="2095380"/>
            <a:ext cx="504056" cy="397516"/>
          </a:xfrm>
          <a:prstGeom prst="bentConnector3">
            <a:avLst>
              <a:gd name="adj1" fmla="val 50000"/>
            </a:avLst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16" name="직사각형 15"/>
          <p:cNvSpPr/>
          <p:nvPr/>
        </p:nvSpPr>
        <p:spPr bwMode="auto">
          <a:xfrm>
            <a:off x="6681192" y="1302668"/>
            <a:ext cx="2520280" cy="28803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인스턴스별 트리플 생성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-1</a:t>
            </a:r>
            <a:endParaRPr lang="ko-KR" altLang="en-US" dirty="0"/>
          </a:p>
        </p:txBody>
      </p:sp>
      <p:sp>
        <p:nvSpPr>
          <p:cNvPr id="51" name="타원 50"/>
          <p:cNvSpPr/>
          <p:nvPr/>
        </p:nvSpPr>
        <p:spPr bwMode="auto">
          <a:xfrm>
            <a:off x="1784648" y="1556792"/>
            <a:ext cx="1368152" cy="7920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고딕" pitchFamily="50" charset="-127"/>
                <a:ea typeface="나눔고딕" pitchFamily="50" charset="-127"/>
              </a:rPr>
              <a:t>Male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다이아몬드 51"/>
          <p:cNvSpPr/>
          <p:nvPr/>
        </p:nvSpPr>
        <p:spPr bwMode="auto">
          <a:xfrm>
            <a:off x="992560" y="3573016"/>
            <a:ext cx="432048" cy="360040"/>
          </a:xfrm>
          <a:prstGeom prst="diamond">
            <a:avLst/>
          </a:prstGeom>
          <a:solidFill>
            <a:srgbClr val="7030A0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타원 52"/>
          <p:cNvSpPr/>
          <p:nvPr/>
        </p:nvSpPr>
        <p:spPr bwMode="auto">
          <a:xfrm>
            <a:off x="6105128" y="1556792"/>
            <a:ext cx="1368152" cy="7920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고딕" pitchFamily="50" charset="-127"/>
                <a:ea typeface="나눔고딕" pitchFamily="50" charset="-127"/>
              </a:rPr>
              <a:t>Female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다이아몬드 53"/>
          <p:cNvSpPr/>
          <p:nvPr/>
        </p:nvSpPr>
        <p:spPr bwMode="auto">
          <a:xfrm>
            <a:off x="3272813" y="3573016"/>
            <a:ext cx="432048" cy="360040"/>
          </a:xfrm>
          <a:prstGeom prst="diamond">
            <a:avLst/>
          </a:prstGeom>
          <a:solidFill>
            <a:srgbClr val="7030A0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다이아몬드 54"/>
          <p:cNvSpPr/>
          <p:nvPr/>
        </p:nvSpPr>
        <p:spPr bwMode="auto">
          <a:xfrm>
            <a:off x="5553066" y="3573016"/>
            <a:ext cx="432048" cy="360040"/>
          </a:xfrm>
          <a:prstGeom prst="diamond">
            <a:avLst/>
          </a:prstGeom>
          <a:solidFill>
            <a:srgbClr val="7030A0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다이아몬드 55"/>
          <p:cNvSpPr/>
          <p:nvPr/>
        </p:nvSpPr>
        <p:spPr bwMode="auto">
          <a:xfrm>
            <a:off x="7833320" y="3573016"/>
            <a:ext cx="432048" cy="360040"/>
          </a:xfrm>
          <a:prstGeom prst="diamond">
            <a:avLst/>
          </a:prstGeom>
          <a:solidFill>
            <a:srgbClr val="7030A0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424608" y="3573016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f00_hoony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28864" y="3573016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f00_wonseokoh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033120" y="3573016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f00_heejungjang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265368" y="3573016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f00_yeunoh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2" name="직선 화살표 연결선 61"/>
          <p:cNvCxnSpPr>
            <a:stCxn id="52" idx="0"/>
            <a:endCxn id="51" idx="4"/>
          </p:cNvCxnSpPr>
          <p:nvPr/>
        </p:nvCxnSpPr>
        <p:spPr bwMode="auto">
          <a:xfrm flipV="1">
            <a:off x="1208584" y="2348880"/>
            <a:ext cx="1260140" cy="1224136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직선 화살표 연결선 66"/>
          <p:cNvCxnSpPr>
            <a:stCxn id="54" idx="0"/>
            <a:endCxn id="51" idx="4"/>
          </p:cNvCxnSpPr>
          <p:nvPr/>
        </p:nvCxnSpPr>
        <p:spPr bwMode="auto">
          <a:xfrm flipH="1" flipV="1">
            <a:off x="2468724" y="2348880"/>
            <a:ext cx="1020113" cy="1224136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직선 화살표 연결선 69"/>
          <p:cNvCxnSpPr>
            <a:stCxn id="55" idx="0"/>
            <a:endCxn id="53" idx="4"/>
          </p:cNvCxnSpPr>
          <p:nvPr/>
        </p:nvCxnSpPr>
        <p:spPr bwMode="auto">
          <a:xfrm flipV="1">
            <a:off x="5769090" y="2348880"/>
            <a:ext cx="1020114" cy="1224136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직선 화살표 연결선 72"/>
          <p:cNvCxnSpPr>
            <a:stCxn id="56" idx="0"/>
            <a:endCxn id="53" idx="4"/>
          </p:cNvCxnSpPr>
          <p:nvPr/>
        </p:nvCxnSpPr>
        <p:spPr bwMode="auto">
          <a:xfrm flipH="1" flipV="1">
            <a:off x="6789204" y="2348880"/>
            <a:ext cx="1260140" cy="1224136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7" name="구부러진 연결선 76"/>
          <p:cNvCxnSpPr>
            <a:stCxn id="52" idx="2"/>
            <a:endCxn id="54" idx="2"/>
          </p:cNvCxnSpPr>
          <p:nvPr/>
        </p:nvCxnSpPr>
        <p:spPr bwMode="auto">
          <a:xfrm rot="16200000" flipH="1">
            <a:off x="2348710" y="2792929"/>
            <a:ext cx="12700" cy="2280253"/>
          </a:xfrm>
          <a:prstGeom prst="curvedConnector3">
            <a:avLst>
              <a:gd name="adj1" fmla="val 5625002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1" name="구부러진 연결선 80"/>
          <p:cNvCxnSpPr>
            <a:stCxn id="52" idx="2"/>
            <a:endCxn id="55" idx="2"/>
          </p:cNvCxnSpPr>
          <p:nvPr/>
        </p:nvCxnSpPr>
        <p:spPr bwMode="auto">
          <a:xfrm rot="16200000" flipH="1">
            <a:off x="3488837" y="1652803"/>
            <a:ext cx="12700" cy="4560506"/>
          </a:xfrm>
          <a:prstGeom prst="curvedConnector3">
            <a:avLst>
              <a:gd name="adj1" fmla="val 13125004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5" name="구부러진 연결선 84"/>
          <p:cNvCxnSpPr>
            <a:stCxn id="56" idx="2"/>
            <a:endCxn id="54" idx="2"/>
          </p:cNvCxnSpPr>
          <p:nvPr/>
        </p:nvCxnSpPr>
        <p:spPr bwMode="auto">
          <a:xfrm rot="5400000">
            <a:off x="5769091" y="1652803"/>
            <a:ext cx="12700" cy="4560507"/>
          </a:xfrm>
          <a:prstGeom prst="curvedConnector3">
            <a:avLst>
              <a:gd name="adj1" fmla="val 12749988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0" name="구부러진 연결선 89"/>
          <p:cNvCxnSpPr>
            <a:stCxn id="56" idx="2"/>
            <a:endCxn id="55" idx="2"/>
          </p:cNvCxnSpPr>
          <p:nvPr/>
        </p:nvCxnSpPr>
        <p:spPr bwMode="auto">
          <a:xfrm rot="5400000">
            <a:off x="6909217" y="2792929"/>
            <a:ext cx="12700" cy="2280254"/>
          </a:xfrm>
          <a:prstGeom prst="curvedConnector3">
            <a:avLst>
              <a:gd name="adj1" fmla="val 5025002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5" name="TextBox 94"/>
          <p:cNvSpPr txBox="1"/>
          <p:nvPr/>
        </p:nvSpPr>
        <p:spPr>
          <a:xfrm>
            <a:off x="2072680" y="4437112"/>
            <a:ext cx="12241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hasFather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601072" y="5373216"/>
            <a:ext cx="12241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hasFather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928664" y="5373216"/>
            <a:ext cx="12241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hasMother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249144" y="4437112"/>
            <a:ext cx="12241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hasMother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인스턴스별 트리플 생성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예시</a:t>
            </a:r>
            <a:r>
              <a:rPr lang="en-US" altLang="ko-KR" dirty="0" smtClean="0"/>
              <a:t>-2</a:t>
            </a:r>
            <a:endParaRPr lang="ko-KR" altLang="en-US" dirty="0"/>
          </a:p>
        </p:txBody>
      </p:sp>
      <p:sp>
        <p:nvSpPr>
          <p:cNvPr id="51" name="타원 50"/>
          <p:cNvSpPr/>
          <p:nvPr/>
        </p:nvSpPr>
        <p:spPr bwMode="auto">
          <a:xfrm>
            <a:off x="1784648" y="1556792"/>
            <a:ext cx="1368152" cy="7920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고딕" pitchFamily="50" charset="-127"/>
                <a:ea typeface="나눔고딕" pitchFamily="50" charset="-127"/>
              </a:rPr>
              <a:t>Male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2" name="다이아몬드 51"/>
          <p:cNvSpPr/>
          <p:nvPr/>
        </p:nvSpPr>
        <p:spPr bwMode="auto">
          <a:xfrm>
            <a:off x="992560" y="3573016"/>
            <a:ext cx="432048" cy="360040"/>
          </a:xfrm>
          <a:prstGeom prst="diamond">
            <a:avLst/>
          </a:prstGeom>
          <a:solidFill>
            <a:srgbClr val="7030A0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3" name="타원 52"/>
          <p:cNvSpPr/>
          <p:nvPr/>
        </p:nvSpPr>
        <p:spPr bwMode="auto">
          <a:xfrm>
            <a:off x="6105128" y="1556792"/>
            <a:ext cx="1368152" cy="7920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고딕" pitchFamily="50" charset="-127"/>
                <a:ea typeface="나눔고딕" pitchFamily="50" charset="-127"/>
              </a:rPr>
              <a:t>Female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4" name="다이아몬드 53"/>
          <p:cNvSpPr/>
          <p:nvPr/>
        </p:nvSpPr>
        <p:spPr bwMode="auto">
          <a:xfrm>
            <a:off x="3272813" y="3573016"/>
            <a:ext cx="432048" cy="360040"/>
          </a:xfrm>
          <a:prstGeom prst="diamond">
            <a:avLst/>
          </a:prstGeom>
          <a:solidFill>
            <a:srgbClr val="7030A0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5" name="다이아몬드 54"/>
          <p:cNvSpPr/>
          <p:nvPr/>
        </p:nvSpPr>
        <p:spPr bwMode="auto">
          <a:xfrm>
            <a:off x="5553066" y="3573016"/>
            <a:ext cx="432048" cy="360040"/>
          </a:xfrm>
          <a:prstGeom prst="diamond">
            <a:avLst/>
          </a:prstGeom>
          <a:solidFill>
            <a:srgbClr val="7030A0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6" name="다이아몬드 55"/>
          <p:cNvSpPr/>
          <p:nvPr/>
        </p:nvSpPr>
        <p:spPr bwMode="auto">
          <a:xfrm>
            <a:off x="7833320" y="3573016"/>
            <a:ext cx="432048" cy="360040"/>
          </a:xfrm>
          <a:prstGeom prst="diamond">
            <a:avLst/>
          </a:prstGeom>
          <a:solidFill>
            <a:srgbClr val="7030A0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424608" y="3573016"/>
            <a:ext cx="1224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f00_hoony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728864" y="3573016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f00_wonseokoh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033120" y="3573016"/>
            <a:ext cx="18722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f00_heejungjang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8265368" y="3573016"/>
            <a:ext cx="1368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f00_yeunoh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62" name="직선 화살표 연결선 61"/>
          <p:cNvCxnSpPr>
            <a:stCxn id="52" idx="0"/>
            <a:endCxn id="51" idx="4"/>
          </p:cNvCxnSpPr>
          <p:nvPr/>
        </p:nvCxnSpPr>
        <p:spPr bwMode="auto">
          <a:xfrm flipV="1">
            <a:off x="1208584" y="2348880"/>
            <a:ext cx="1260140" cy="1224136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직선 화살표 연결선 66"/>
          <p:cNvCxnSpPr>
            <a:stCxn id="54" idx="0"/>
            <a:endCxn id="51" idx="4"/>
          </p:cNvCxnSpPr>
          <p:nvPr/>
        </p:nvCxnSpPr>
        <p:spPr bwMode="auto">
          <a:xfrm flipH="1" flipV="1">
            <a:off x="2468724" y="2348880"/>
            <a:ext cx="1020113" cy="1224136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0" name="직선 화살표 연결선 69"/>
          <p:cNvCxnSpPr>
            <a:stCxn id="55" idx="0"/>
            <a:endCxn id="53" idx="4"/>
          </p:cNvCxnSpPr>
          <p:nvPr/>
        </p:nvCxnSpPr>
        <p:spPr bwMode="auto">
          <a:xfrm flipV="1">
            <a:off x="5769090" y="2348880"/>
            <a:ext cx="1020114" cy="1224136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직선 화살표 연결선 72"/>
          <p:cNvCxnSpPr>
            <a:stCxn id="56" idx="0"/>
            <a:endCxn id="53" idx="4"/>
          </p:cNvCxnSpPr>
          <p:nvPr/>
        </p:nvCxnSpPr>
        <p:spPr bwMode="auto">
          <a:xfrm flipH="1" flipV="1">
            <a:off x="6789204" y="2348880"/>
            <a:ext cx="1260140" cy="1224136"/>
          </a:xfrm>
          <a:prstGeom prst="straightConnector1">
            <a:avLst/>
          </a:prstGeom>
          <a:noFill/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7" name="구부러진 연결선 76"/>
          <p:cNvCxnSpPr>
            <a:stCxn id="52" idx="2"/>
            <a:endCxn id="54" idx="2"/>
          </p:cNvCxnSpPr>
          <p:nvPr/>
        </p:nvCxnSpPr>
        <p:spPr bwMode="auto">
          <a:xfrm rot="16200000" flipH="1">
            <a:off x="2348710" y="2792929"/>
            <a:ext cx="12700" cy="2280253"/>
          </a:xfrm>
          <a:prstGeom prst="curvedConnector3">
            <a:avLst>
              <a:gd name="adj1" fmla="val 5625002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81" name="구부러진 연결선 80"/>
          <p:cNvCxnSpPr>
            <a:stCxn id="52" idx="2"/>
            <a:endCxn id="55" idx="2"/>
          </p:cNvCxnSpPr>
          <p:nvPr/>
        </p:nvCxnSpPr>
        <p:spPr bwMode="auto">
          <a:xfrm rot="16200000" flipH="1">
            <a:off x="3488837" y="1652803"/>
            <a:ext cx="12700" cy="4560506"/>
          </a:xfrm>
          <a:prstGeom prst="curvedConnector3">
            <a:avLst>
              <a:gd name="adj1" fmla="val 13125004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85" name="구부러진 연결선 84"/>
          <p:cNvCxnSpPr>
            <a:stCxn id="56" idx="2"/>
            <a:endCxn id="54" idx="2"/>
          </p:cNvCxnSpPr>
          <p:nvPr/>
        </p:nvCxnSpPr>
        <p:spPr bwMode="auto">
          <a:xfrm rot="5400000">
            <a:off x="5769091" y="1652803"/>
            <a:ext cx="12700" cy="4560507"/>
          </a:xfrm>
          <a:prstGeom prst="curvedConnector3">
            <a:avLst>
              <a:gd name="adj1" fmla="val 12749988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arrow" w="med" len="med"/>
            <a:tailEnd type="none"/>
          </a:ln>
          <a:effectLst/>
        </p:spPr>
      </p:cxnSp>
      <p:cxnSp>
        <p:nvCxnSpPr>
          <p:cNvPr id="90" name="구부러진 연결선 89"/>
          <p:cNvCxnSpPr>
            <a:stCxn id="56" idx="2"/>
            <a:endCxn id="55" idx="2"/>
          </p:cNvCxnSpPr>
          <p:nvPr/>
        </p:nvCxnSpPr>
        <p:spPr bwMode="auto">
          <a:xfrm rot="5400000">
            <a:off x="6909217" y="2792929"/>
            <a:ext cx="12700" cy="2280254"/>
          </a:xfrm>
          <a:prstGeom prst="curvedConnector3">
            <a:avLst>
              <a:gd name="adj1" fmla="val 5025002"/>
            </a:avLst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95" name="TextBox 94"/>
          <p:cNvSpPr txBox="1"/>
          <p:nvPr/>
        </p:nvSpPr>
        <p:spPr>
          <a:xfrm>
            <a:off x="2072680" y="4437112"/>
            <a:ext cx="86409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hasSon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5601072" y="5373216"/>
            <a:ext cx="165618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hasDaughter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928664" y="5373216"/>
            <a:ext cx="93610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hasSon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961112" y="4365104"/>
            <a:ext cx="151216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hasDaughter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인스턴스별 트리플 생성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44488" y="2636912"/>
            <a:ext cx="907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나머지 다른 가족들의 관계도 생성 해 보세요</a:t>
            </a:r>
            <a:r>
              <a:rPr lang="en-US" altLang="ko-KR" sz="32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32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인스턴스별 트리플 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Datatype</a:t>
            </a:r>
            <a:r>
              <a:rPr lang="en-US" altLang="ko-KR" dirty="0" smtClean="0"/>
              <a:t> Property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 l="16537" t="7700" r="36607" b="39801"/>
          <a:stretch>
            <a:fillRect/>
          </a:stretch>
        </p:blipFill>
        <p:spPr bwMode="auto">
          <a:xfrm>
            <a:off x="704528" y="836712"/>
            <a:ext cx="856895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84848" y="5157192"/>
            <a:ext cx="5915025" cy="819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직사각형 4"/>
          <p:cNvSpPr/>
          <p:nvPr/>
        </p:nvSpPr>
        <p:spPr bwMode="auto">
          <a:xfrm>
            <a:off x="3872880" y="4077072"/>
            <a:ext cx="288032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  <p:sp>
        <p:nvSpPr>
          <p:cNvPr id="6" name="직사각형 5"/>
          <p:cNvSpPr/>
          <p:nvPr/>
        </p:nvSpPr>
        <p:spPr bwMode="auto">
          <a:xfrm>
            <a:off x="3872880" y="4301480"/>
            <a:ext cx="1656184" cy="27964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RDF - Graph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3698904" y="2970765"/>
            <a:ext cx="1224136" cy="504056"/>
          </a:xfrm>
          <a:prstGeom prst="ellipse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빈처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5067054" y="1530605"/>
            <a:ext cx="1296144" cy="504056"/>
          </a:xfrm>
          <a:prstGeom prst="ellipse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A</a:t>
            </a: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출판사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898703" y="1818637"/>
            <a:ext cx="1368152" cy="504056"/>
          </a:xfrm>
          <a:prstGeom prst="ellipse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현진건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147175" y="3186789"/>
            <a:ext cx="1296144" cy="504056"/>
          </a:xfrm>
          <a:prstGeom prst="ellipse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교보문고</a:t>
            </a: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7" name="구부러진 연결선 6"/>
          <p:cNvCxnSpPr>
            <a:stCxn id="3" idx="6"/>
            <a:endCxn id="6" idx="2"/>
          </p:cNvCxnSpPr>
          <p:nvPr/>
        </p:nvCxnSpPr>
        <p:spPr>
          <a:xfrm>
            <a:off x="4923040" y="3222793"/>
            <a:ext cx="1224136" cy="216024"/>
          </a:xfrm>
          <a:prstGeom prst="curvedConnector3">
            <a:avLst>
              <a:gd name="adj1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cxnSp>
        <p:nvCxnSpPr>
          <p:cNvPr id="8" name="구부러진 연결선 7"/>
          <p:cNvCxnSpPr>
            <a:stCxn id="3" idx="1"/>
            <a:endCxn id="5" idx="4"/>
          </p:cNvCxnSpPr>
          <p:nvPr/>
        </p:nvCxnSpPr>
        <p:spPr>
          <a:xfrm rot="16200000" flipV="1">
            <a:off x="2869534" y="2035941"/>
            <a:ext cx="721889" cy="1295395"/>
          </a:xfrm>
          <a:prstGeom prst="curvedConnector3">
            <a:avLst>
              <a:gd name="adj1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stealth" w="lg" len="lg"/>
            <a:tailEnd type="none" w="lg" len="lg"/>
          </a:ln>
          <a:effectLst/>
        </p:spPr>
      </p:cxnSp>
      <p:cxnSp>
        <p:nvCxnSpPr>
          <p:cNvPr id="9" name="구부러진 연결선 8"/>
          <p:cNvCxnSpPr>
            <a:stCxn id="3" idx="0"/>
            <a:endCxn id="4" idx="4"/>
          </p:cNvCxnSpPr>
          <p:nvPr/>
        </p:nvCxnSpPr>
        <p:spPr>
          <a:xfrm rot="5400000" flipH="1" flipV="1">
            <a:off x="4544997" y="1800636"/>
            <a:ext cx="936104" cy="1404156"/>
          </a:xfrm>
          <a:prstGeom prst="curvedConnector3">
            <a:avLst>
              <a:gd name="adj1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4274967" y="2034661"/>
            <a:ext cx="1152128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latin typeface="나눔고딕" pitchFamily="50" charset="-127"/>
                <a:ea typeface="나눔고딕" pitchFamily="50" charset="-127"/>
              </a:rPr>
              <a:t>published by</a:t>
            </a:r>
            <a:endParaRPr lang="ko-KR" altLang="en-US" sz="1400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74768" y="2682733"/>
            <a:ext cx="1080120" cy="27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latin typeface="나눔고딕" pitchFamily="50" charset="-127"/>
                <a:ea typeface="나눔고딕" pitchFamily="50" charset="-127"/>
              </a:rPr>
              <a:t>create</a:t>
            </a:r>
            <a:endParaRPr lang="ko-KR" altLang="en-US" sz="1400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67056" y="2898758"/>
            <a:ext cx="936103" cy="27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latin typeface="나눔고딕" pitchFamily="50" charset="-127"/>
                <a:ea typeface="나눔고딕" pitchFamily="50" charset="-127"/>
              </a:rPr>
              <a:t>sold by</a:t>
            </a:r>
            <a:endParaRPr lang="ko-KR" altLang="en-US" sz="1400" b="1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3" name="구부러진 연결선 12"/>
          <p:cNvCxnSpPr>
            <a:stCxn id="3" idx="4"/>
            <a:endCxn id="15" idx="0"/>
          </p:cNvCxnSpPr>
          <p:nvPr/>
        </p:nvCxnSpPr>
        <p:spPr>
          <a:xfrm rot="5400000">
            <a:off x="3482879" y="3438818"/>
            <a:ext cx="792088" cy="864096"/>
          </a:xfrm>
          <a:prstGeom prst="curvedConnector3">
            <a:avLst>
              <a:gd name="adj1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3122839" y="3546829"/>
            <a:ext cx="595021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latin typeface="나눔고딕" pitchFamily="50" charset="-127"/>
                <a:ea typeface="나눔고딕" pitchFamily="50" charset="-127"/>
              </a:rPr>
              <a:t>hold by</a:t>
            </a:r>
            <a:endParaRPr lang="ko-KR" altLang="en-US" sz="1400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834808" y="4266909"/>
            <a:ext cx="1224136" cy="504056"/>
          </a:xfrm>
          <a:prstGeom prst="ellipse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국중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6" name="구부러진 연결선 41"/>
          <p:cNvCxnSpPr>
            <a:stCxn id="15" idx="4"/>
            <a:endCxn id="18" idx="2"/>
          </p:cNvCxnSpPr>
          <p:nvPr/>
        </p:nvCxnSpPr>
        <p:spPr>
          <a:xfrm rot="16200000" flipH="1">
            <a:off x="3746364" y="4471477"/>
            <a:ext cx="517149" cy="1116124"/>
          </a:xfrm>
          <a:prstGeom prst="curved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3986936" y="4698957"/>
            <a:ext cx="936103" cy="45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latin typeface="나눔고딕" pitchFamily="50" charset="-127"/>
                <a:ea typeface="나눔고딕" pitchFamily="50" charset="-127"/>
              </a:rPr>
              <a:t>located in</a:t>
            </a:r>
            <a:endParaRPr lang="ko-KR" altLang="en-US" sz="1400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4562999" y="5058999"/>
            <a:ext cx="904796" cy="458233"/>
          </a:xfrm>
          <a:prstGeom prst="ellipse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서울</a:t>
            </a: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9" name="구부러진 연결선 18"/>
          <p:cNvCxnSpPr>
            <a:stCxn id="3" idx="2"/>
            <a:endCxn id="21" idx="6"/>
          </p:cNvCxnSpPr>
          <p:nvPr/>
        </p:nvCxnSpPr>
        <p:spPr>
          <a:xfrm rot="10800000">
            <a:off x="2474767" y="3006769"/>
            <a:ext cx="1224136" cy="216024"/>
          </a:xfrm>
          <a:prstGeom prst="curvedConnector3">
            <a:avLst>
              <a:gd name="adj1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stealth" w="lg" len="lg"/>
            <a:tailEnd type="none" w="lg" len="lg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2402760" y="3114782"/>
            <a:ext cx="1080120" cy="27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latin typeface="나눔고딕" pitchFamily="50" charset="-127"/>
                <a:ea typeface="나눔고딕" pitchFamily="50" charset="-127"/>
              </a:rPr>
              <a:t>edit</a:t>
            </a:r>
            <a:endParaRPr lang="ko-KR" altLang="en-US" sz="1400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1106615" y="2754741"/>
            <a:ext cx="1368152" cy="504056"/>
          </a:xfrm>
          <a:prstGeom prst="ellipse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0" r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아무개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구부러진 연결선 21"/>
          <p:cNvCxnSpPr>
            <a:stCxn id="23" idx="0"/>
            <a:endCxn id="6" idx="4"/>
          </p:cNvCxnSpPr>
          <p:nvPr/>
        </p:nvCxnSpPr>
        <p:spPr>
          <a:xfrm rot="5400000" flipH="1" flipV="1">
            <a:off x="6265362" y="3809032"/>
            <a:ext cx="648072" cy="411698"/>
          </a:xfrm>
          <a:prstGeom prst="curvedConnector3">
            <a:avLst>
              <a:gd name="adj1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stealth" w="lg" len="lg"/>
            <a:tailEnd type="none" w="lg" len="lg"/>
          </a:ln>
          <a:effectLst/>
        </p:spPr>
      </p:cxnSp>
      <p:sp>
        <p:nvSpPr>
          <p:cNvPr id="23" name="타원 22"/>
          <p:cNvSpPr/>
          <p:nvPr/>
        </p:nvSpPr>
        <p:spPr>
          <a:xfrm>
            <a:off x="5931151" y="4338919"/>
            <a:ext cx="904796" cy="458233"/>
          </a:xfrm>
          <a:prstGeom prst="ellipse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서평</a:t>
            </a: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4" name="구부러진 연결선 23"/>
          <p:cNvCxnSpPr>
            <a:stCxn id="25" idx="0"/>
            <a:endCxn id="23" idx="4"/>
          </p:cNvCxnSpPr>
          <p:nvPr/>
        </p:nvCxnSpPr>
        <p:spPr>
          <a:xfrm rot="16200000" flipV="1">
            <a:off x="6936703" y="4243998"/>
            <a:ext cx="189839" cy="1296144"/>
          </a:xfrm>
          <a:prstGeom prst="curvedConnector3">
            <a:avLst>
              <a:gd name="adj1" fmla="val 50000"/>
            </a:avLst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 type="none" w="lg" len="lg"/>
            <a:tailEnd type="stealth" w="lg" len="lg"/>
          </a:ln>
          <a:effectLst/>
        </p:spPr>
      </p:cxnSp>
      <p:sp>
        <p:nvSpPr>
          <p:cNvPr id="25" name="타원 24"/>
          <p:cNvSpPr/>
          <p:nvPr/>
        </p:nvSpPr>
        <p:spPr>
          <a:xfrm>
            <a:off x="7155287" y="4986991"/>
            <a:ext cx="1048812" cy="458233"/>
          </a:xfrm>
          <a:prstGeom prst="ellipse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홍길동</a:t>
            </a:r>
            <a:endParaRPr kumimoji="0" lang="ko-KR" altLang="en-US" sz="14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651232" y="3906870"/>
            <a:ext cx="936103" cy="27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latin typeface="나눔고딕" pitchFamily="50" charset="-127"/>
                <a:ea typeface="나눔고딕" pitchFamily="50" charset="-127"/>
              </a:rPr>
              <a:t>contains</a:t>
            </a:r>
            <a:endParaRPr lang="ko-KR" altLang="en-US" sz="1400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939264" y="4626951"/>
            <a:ext cx="936103" cy="27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latin typeface="나눔고딕" pitchFamily="50" charset="-127"/>
                <a:ea typeface="나눔고딕" pitchFamily="50" charset="-127"/>
              </a:rPr>
              <a:t>create</a:t>
            </a:r>
            <a:endParaRPr lang="ko-KR" altLang="en-US" sz="1400" b="1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8" name="구부러진 연결선 108"/>
          <p:cNvCxnSpPr>
            <a:stCxn id="23" idx="2"/>
            <a:endCxn id="3" idx="5"/>
          </p:cNvCxnSpPr>
          <p:nvPr/>
        </p:nvCxnSpPr>
        <p:spPr>
          <a:xfrm rot="10800000">
            <a:off x="4743771" y="3401004"/>
            <a:ext cx="1187383" cy="1167030"/>
          </a:xfrm>
          <a:prstGeom prst="curvedConnector2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tailEnd type="stealth" w="lg" len="lg"/>
          </a:ln>
          <a:effectLst/>
        </p:spPr>
      </p:cxnSp>
      <p:sp>
        <p:nvSpPr>
          <p:cNvPr id="29" name="TextBox 28"/>
          <p:cNvSpPr txBox="1"/>
          <p:nvPr/>
        </p:nvSpPr>
        <p:spPr>
          <a:xfrm>
            <a:off x="5427096" y="3978879"/>
            <a:ext cx="936103" cy="275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mtClean="0">
                <a:latin typeface="나눔고딕" pitchFamily="50" charset="-127"/>
                <a:ea typeface="나눔고딕" pitchFamily="50" charset="-127"/>
              </a:rPr>
              <a:t>review</a:t>
            </a:r>
            <a:endParaRPr lang="ko-KR" altLang="en-US" sz="1400" b="1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0" grpId="0"/>
      <p:bldP spid="11" grpId="0"/>
      <p:bldP spid="12" grpId="0"/>
      <p:bldP spid="14" grpId="0"/>
      <p:bldP spid="15" grpId="0" animBg="1"/>
      <p:bldP spid="17" grpId="0"/>
      <p:bldP spid="18" grpId="0" animBg="1"/>
      <p:bldP spid="20" grpId="0"/>
      <p:bldP spid="21" grpId="0" animBg="1"/>
      <p:bldP spid="23" grpId="0" animBg="1"/>
      <p:bldP spid="25" grpId="0" animBg="1"/>
      <p:bldP spid="26" grpId="0"/>
      <p:bldP spid="27" grpId="0"/>
      <p:bldP spid="2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인스턴스별 트리플 생성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Datatype</a:t>
            </a:r>
            <a:r>
              <a:rPr lang="en-US" altLang="ko-KR" dirty="0" smtClean="0"/>
              <a:t> Property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4488" y="2636912"/>
            <a:ext cx="9073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나머지 다른 가족들의 이름과 나이도 입력 해 보세요</a:t>
            </a:r>
            <a:r>
              <a:rPr lang="en-US" altLang="ko-KR" sz="3200" b="1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32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다른 가족 관계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6496" y="1412776"/>
            <a:ext cx="9073008" cy="2254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형제 관계 </a:t>
            </a:r>
            <a:r>
              <a:rPr lang="en-US" altLang="ko-KR" sz="3200" b="1" dirty="0" err="1" smtClean="0">
                <a:latin typeface="나눔고딕" pitchFamily="50" charset="-127"/>
                <a:ea typeface="나눔고딕" pitchFamily="50" charset="-127"/>
              </a:rPr>
              <a:t>hasSibling</a:t>
            </a:r>
            <a:endParaRPr lang="en-US" altLang="ko-KR" sz="3200" b="1" dirty="0" smtClean="0">
              <a:latin typeface="나눔고딕" pitchFamily="50" charset="-127"/>
              <a:ea typeface="나눔고딕" pitchFamily="50" charset="-127"/>
            </a:endParaRPr>
          </a:p>
          <a:p>
            <a:pPr marL="514350" indent="-51435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부부 관계 </a:t>
            </a:r>
            <a:r>
              <a:rPr lang="en-US" altLang="ko-KR" sz="3200" b="1" dirty="0" err="1" smtClean="0">
                <a:latin typeface="나눔고딕" pitchFamily="50" charset="-127"/>
                <a:ea typeface="나눔고딕" pitchFamily="50" charset="-127"/>
              </a:rPr>
              <a:t>hasWife</a:t>
            </a:r>
            <a:r>
              <a:rPr lang="en-US" altLang="ko-KR" sz="320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en-US" altLang="ko-KR" sz="3200" b="1" dirty="0" err="1" smtClean="0">
                <a:latin typeface="나눔고딕" pitchFamily="50" charset="-127"/>
                <a:ea typeface="나눔고딕" pitchFamily="50" charset="-127"/>
              </a:rPr>
              <a:t>hasHusband</a:t>
            </a:r>
            <a:endParaRPr lang="en-US" altLang="ko-KR" sz="3200" b="1" dirty="0" smtClean="0">
              <a:latin typeface="나눔고딕" pitchFamily="50" charset="-127"/>
              <a:ea typeface="나눔고딕" pitchFamily="50" charset="-127"/>
            </a:endParaRPr>
          </a:p>
          <a:p>
            <a:pPr marL="514350" indent="-51435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할머니</a:t>
            </a:r>
            <a:r>
              <a:rPr lang="en-US" altLang="ko-KR" sz="3200" b="1" dirty="0" smtClean="0"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3200" b="1" dirty="0" smtClean="0">
                <a:latin typeface="나눔고딕" pitchFamily="50" charset="-127"/>
                <a:ea typeface="나눔고딕" pitchFamily="50" charset="-127"/>
              </a:rPr>
              <a:t>할아버지 </a:t>
            </a:r>
            <a:r>
              <a:rPr lang="en-US" altLang="ko-KR" sz="3200" b="1" dirty="0" err="1" smtClean="0">
                <a:latin typeface="나눔고딕" pitchFamily="50" charset="-127"/>
                <a:ea typeface="나눔고딕" pitchFamily="50" charset="-127"/>
              </a:rPr>
              <a:t>hasGrandFather</a:t>
            </a:r>
            <a:endParaRPr lang="en-US" altLang="ko-KR" sz="3200" b="1" dirty="0" smtClean="0">
              <a:latin typeface="나눔고딕" pitchFamily="50" charset="-127"/>
              <a:ea typeface="나눔고딕" pitchFamily="50" charset="-127"/>
            </a:endParaRPr>
          </a:p>
          <a:p>
            <a:pPr marL="514350" indent="-514350">
              <a:buAutoNum type="arabicPeriod"/>
            </a:pPr>
            <a:endParaRPr lang="ko-KR" altLang="en-US" sz="32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외부 </a:t>
            </a:r>
            <a:r>
              <a:rPr lang="en-US" altLang="ko-KR" dirty="0" smtClean="0"/>
              <a:t>LOD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6496" y="1412776"/>
            <a:ext cx="9073008" cy="2962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태어난 곳 </a:t>
            </a:r>
            <a:r>
              <a:rPr lang="en-US" altLang="ko-KR" sz="2800" b="1" dirty="0" smtClean="0">
                <a:latin typeface="나눔고딕" pitchFamily="50" charset="-127"/>
                <a:ea typeface="나눔고딕" pitchFamily="50" charset="-127"/>
              </a:rPr>
              <a:t>: place </a:t>
            </a:r>
            <a:r>
              <a:rPr lang="en-US" altLang="ko-KR" sz="2800" b="1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 </a:t>
            </a:r>
            <a:r>
              <a:rPr lang="en-US" altLang="ko-KR" sz="2800" b="1" dirty="0" smtClean="0">
                <a:latin typeface="나눔고딕" pitchFamily="50" charset="-127"/>
                <a:ea typeface="나눔고딕" pitchFamily="50" charset="-127"/>
                <a:sym typeface="Wingdings" pitchFamily="2" charset="2"/>
                <a:hlinkClick r:id="rId2"/>
              </a:rPr>
              <a:t>http://dbpeida.org/Seoul</a:t>
            </a:r>
            <a:endParaRPr lang="en-US" altLang="ko-KR" sz="2800" b="1" dirty="0" smtClean="0">
              <a:latin typeface="나눔고딕" pitchFamily="50" charset="-127"/>
              <a:ea typeface="나눔고딕" pitchFamily="50" charset="-127"/>
              <a:sym typeface="Wingdings" pitchFamily="2" charset="2"/>
            </a:endParaRPr>
          </a:p>
          <a:p>
            <a:pPr marL="514350" indent="-514350">
              <a:spcBef>
                <a:spcPts val="300"/>
              </a:spcBef>
              <a:spcAft>
                <a:spcPts val="300"/>
              </a:spcAft>
            </a:pP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	 </a:t>
            </a:r>
            <a:r>
              <a:rPr lang="ko-KR" altLang="en-US" sz="2400" b="1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예시 </a:t>
            </a:r>
            <a:r>
              <a:rPr lang="en-US" altLang="ko-KR" sz="2400" b="1" dirty="0" smtClean="0">
                <a:latin typeface="나눔고딕" pitchFamily="50" charset="-127"/>
                <a:ea typeface="나눔고딕" pitchFamily="50" charset="-127"/>
                <a:sym typeface="Wingdings" pitchFamily="2" charset="2"/>
              </a:rPr>
              <a:t>: </a:t>
            </a:r>
            <a:r>
              <a:rPr lang="en-US" altLang="ko-KR" sz="2400" dirty="0" smtClean="0">
                <a:hlinkClick r:id="rId3"/>
              </a:rPr>
              <a:t>http://family.rdf.kr/resource/f00_wonseokoh</a:t>
            </a:r>
            <a:endParaRPr lang="en-US" altLang="ko-KR" sz="2400" b="1" dirty="0" smtClean="0">
              <a:latin typeface="나눔고딕" pitchFamily="50" charset="-127"/>
              <a:ea typeface="나눔고딕" pitchFamily="50" charset="-127"/>
            </a:endParaRPr>
          </a:p>
          <a:p>
            <a:pPr marL="514350" indent="-51435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좋아하는 </a:t>
            </a:r>
            <a:r>
              <a:rPr lang="ko-KR" altLang="en-US" sz="2800" b="1" dirty="0" err="1" smtClean="0">
                <a:latin typeface="나눔고딕" pitchFamily="50" charset="-127"/>
                <a:ea typeface="나눔고딕" pitchFamily="50" charset="-127"/>
              </a:rPr>
              <a:t>뮤지션</a:t>
            </a:r>
            <a:endParaRPr lang="en-US" altLang="ko-KR" sz="2800" b="1" dirty="0" smtClean="0">
              <a:latin typeface="나눔고딕" pitchFamily="50" charset="-127"/>
              <a:ea typeface="나눔고딕" pitchFamily="50" charset="-127"/>
            </a:endParaRPr>
          </a:p>
          <a:p>
            <a:pPr marL="514350" indent="-51435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좋아하는 생물</a:t>
            </a:r>
            <a:endParaRPr lang="en-US" altLang="ko-KR" sz="2800" b="1" dirty="0" smtClean="0">
              <a:latin typeface="나눔고딕" pitchFamily="50" charset="-127"/>
              <a:ea typeface="나눔고딕" pitchFamily="50" charset="-127"/>
            </a:endParaRPr>
          </a:p>
          <a:p>
            <a:pPr marL="514350" indent="-514350"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ko-KR" altLang="en-US" sz="2800" b="1" dirty="0" smtClean="0">
                <a:latin typeface="나눔고딕" pitchFamily="50" charset="-127"/>
                <a:ea typeface="나눔고딕" pitchFamily="50" charset="-127"/>
              </a:rPr>
              <a:t>좋아하는 역사 인물</a:t>
            </a:r>
            <a:endParaRPr lang="en-US" altLang="ko-KR" sz="2800" b="1" dirty="0" smtClean="0">
              <a:latin typeface="나눔고딕" pitchFamily="50" charset="-127"/>
              <a:ea typeface="나눔고딕" pitchFamily="50" charset="-127"/>
            </a:endParaRPr>
          </a:p>
          <a:p>
            <a:pPr marL="514350" indent="-514350">
              <a:buAutoNum type="arabicPeriod"/>
            </a:pPr>
            <a:endParaRPr lang="ko-KR" altLang="en-US" sz="2800" b="1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5. SPARQL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hasMother</a:t>
            </a:r>
            <a:r>
              <a:rPr lang="ko-KR" altLang="en-US" dirty="0" smtClean="0"/>
              <a:t>로 연결된 관계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72480" y="908720"/>
            <a:ext cx="4953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smtClean="0"/>
              <a:t>SELECT *</a:t>
            </a:r>
          </a:p>
          <a:p>
            <a:r>
              <a:rPr lang="en-US" altLang="ko-KR" b="1" dirty="0" smtClean="0"/>
              <a:t>WHERE {</a:t>
            </a:r>
          </a:p>
          <a:p>
            <a:r>
              <a:rPr lang="en-US" altLang="ko-KR" dirty="0" smtClean="0"/>
              <a:t>    ?child </a:t>
            </a:r>
            <a:r>
              <a:rPr lang="en-US" altLang="ko-KR" dirty="0" err="1" smtClean="0"/>
              <a:t>fproperty:hasMother</a:t>
            </a:r>
            <a:r>
              <a:rPr lang="en-US" altLang="ko-KR" dirty="0" smtClean="0"/>
              <a:t> ?mother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5938" y="2428875"/>
            <a:ext cx="6334125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 bwMode="auto">
          <a:xfrm>
            <a:off x="6158086" y="2689870"/>
            <a:ext cx="288032" cy="21602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6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가는각진제목체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딸과 아들이 있는 남자의 이름과 나이는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72480" y="908720"/>
            <a:ext cx="4953000" cy="20621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smtClean="0"/>
              <a:t>SELECT ?name ?age</a:t>
            </a:r>
          </a:p>
          <a:p>
            <a:r>
              <a:rPr lang="en-US" altLang="ko-KR" b="1" dirty="0" smtClean="0"/>
              <a:t>WHERE {</a:t>
            </a:r>
          </a:p>
          <a:p>
            <a:r>
              <a:rPr lang="en-US" altLang="ko-KR" dirty="0" smtClean="0"/>
              <a:t>    ?man </a:t>
            </a:r>
            <a:r>
              <a:rPr lang="en-US" altLang="ko-KR" dirty="0" err="1" smtClean="0"/>
              <a:t>fproperty:hasDaughter</a:t>
            </a:r>
            <a:r>
              <a:rPr lang="en-US" altLang="ko-KR" dirty="0" smtClean="0"/>
              <a:t> ?daughter .</a:t>
            </a:r>
          </a:p>
          <a:p>
            <a:r>
              <a:rPr lang="en-US" altLang="ko-KR" dirty="0" smtClean="0"/>
              <a:t>    ?man </a:t>
            </a:r>
            <a:r>
              <a:rPr lang="en-US" altLang="ko-KR" dirty="0" err="1" smtClean="0"/>
              <a:t>fproperty:hasSon</a:t>
            </a:r>
            <a:r>
              <a:rPr lang="en-US" altLang="ko-KR" dirty="0" smtClean="0"/>
              <a:t> ?son .</a:t>
            </a:r>
          </a:p>
          <a:p>
            <a:r>
              <a:rPr lang="en-US" altLang="ko-KR" dirty="0" smtClean="0"/>
              <a:t>    ?man </a:t>
            </a:r>
            <a:r>
              <a:rPr lang="en-US" altLang="ko-KR" dirty="0" err="1" smtClean="0"/>
              <a:t>fproperty:hasName</a:t>
            </a:r>
            <a:r>
              <a:rPr lang="en-US" altLang="ko-KR" dirty="0" smtClean="0"/>
              <a:t> ?name .</a:t>
            </a:r>
          </a:p>
          <a:p>
            <a:r>
              <a:rPr lang="en-US" altLang="ko-KR" dirty="0" smtClean="0"/>
              <a:t>    ?man </a:t>
            </a:r>
            <a:r>
              <a:rPr lang="en-US" altLang="ko-KR" dirty="0" err="1" smtClean="0"/>
              <a:t>fproperty:hasAge</a:t>
            </a:r>
            <a:r>
              <a:rPr lang="en-US" altLang="ko-KR" dirty="0" smtClean="0"/>
              <a:t> ?age .</a:t>
            </a:r>
          </a:p>
          <a:p>
            <a:r>
              <a:rPr lang="en-US" altLang="ko-KR" dirty="0" smtClean="0"/>
              <a:t>    ?man </a:t>
            </a:r>
            <a:r>
              <a:rPr lang="en-US" altLang="ko-KR" dirty="0" err="1" smtClean="0"/>
              <a:t>rdf:type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fclass:Male</a:t>
            </a:r>
            <a:r>
              <a:rPr lang="en-US" altLang="ko-KR" dirty="0" smtClean="0"/>
              <a:t> .   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2640" y="3356992"/>
            <a:ext cx="6324600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hasName</a:t>
            </a:r>
            <a:r>
              <a:rPr lang="ko-KR" altLang="en-US" dirty="0" smtClean="0"/>
              <a:t>이 있는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없는 경우 </a:t>
            </a:r>
            <a:r>
              <a:rPr lang="en-US" altLang="ko-KR" dirty="0" smtClean="0"/>
              <a:t>- optional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72480" y="908720"/>
            <a:ext cx="43924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SELECT *</a:t>
            </a:r>
          </a:p>
          <a:p>
            <a:r>
              <a:rPr lang="en-US" altLang="ko-KR" b="1" dirty="0" smtClean="0"/>
              <a:t>WHERE {</a:t>
            </a:r>
          </a:p>
          <a:p>
            <a:r>
              <a:rPr lang="en-US" altLang="ko-KR" b="1" dirty="0" smtClean="0"/>
              <a:t>    </a:t>
            </a:r>
            <a:r>
              <a:rPr lang="en-US" altLang="ko-KR" dirty="0" smtClean="0"/>
              <a:t>?</a:t>
            </a:r>
            <a:r>
              <a:rPr lang="en-US" altLang="ko-KR" dirty="0" err="1" smtClean="0"/>
              <a:t>uri</a:t>
            </a:r>
            <a:r>
              <a:rPr lang="en-US" altLang="ko-KR" dirty="0" smtClean="0"/>
              <a:t> rdf:type </a:t>
            </a:r>
            <a:r>
              <a:rPr lang="en-US" altLang="ko-KR" dirty="0" err="1" smtClean="0"/>
              <a:t>fclass:Male</a:t>
            </a:r>
            <a:r>
              <a:rPr lang="en-US" altLang="ko-KR" dirty="0" smtClean="0"/>
              <a:t> .</a:t>
            </a:r>
          </a:p>
          <a:p>
            <a:r>
              <a:rPr lang="en-US" altLang="ko-KR" dirty="0" smtClean="0"/>
              <a:t>    ?</a:t>
            </a:r>
            <a:r>
              <a:rPr lang="en-US" altLang="ko-KR" dirty="0" err="1" smtClean="0"/>
              <a:t>uri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fproperty:hasName</a:t>
            </a:r>
            <a:r>
              <a:rPr lang="en-US" altLang="ko-KR" dirty="0" smtClean="0"/>
              <a:t> ?name .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72480" y="3140968"/>
            <a:ext cx="439248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SELECT *</a:t>
            </a:r>
          </a:p>
          <a:p>
            <a:r>
              <a:rPr lang="en-US" altLang="ko-KR" b="1" dirty="0" smtClean="0"/>
              <a:t>WHERE {</a:t>
            </a:r>
          </a:p>
          <a:p>
            <a:r>
              <a:rPr lang="en-US" altLang="ko-KR" b="1" dirty="0" smtClean="0"/>
              <a:t>    </a:t>
            </a:r>
            <a:r>
              <a:rPr lang="en-US" altLang="ko-KR" dirty="0" smtClean="0"/>
              <a:t>?</a:t>
            </a:r>
            <a:r>
              <a:rPr lang="en-US" altLang="ko-KR" dirty="0" err="1" smtClean="0"/>
              <a:t>uri</a:t>
            </a:r>
            <a:r>
              <a:rPr lang="en-US" altLang="ko-KR" dirty="0" smtClean="0"/>
              <a:t> rdf:type </a:t>
            </a:r>
            <a:r>
              <a:rPr lang="en-US" altLang="ko-KR" dirty="0" err="1" smtClean="0"/>
              <a:t>fclass:Male</a:t>
            </a:r>
            <a:r>
              <a:rPr lang="en-US" altLang="ko-KR" dirty="0" smtClean="0"/>
              <a:t> .</a:t>
            </a:r>
          </a:p>
          <a:p>
            <a:r>
              <a:rPr lang="en-US" altLang="ko-KR" dirty="0" smtClean="0"/>
              <a:t>    optional {?</a:t>
            </a:r>
            <a:r>
              <a:rPr lang="en-US" altLang="ko-KR" dirty="0" err="1" smtClean="0"/>
              <a:t>uri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fproperty:hasName</a:t>
            </a:r>
            <a:r>
              <a:rPr lang="en-US" altLang="ko-KR" dirty="0" smtClean="0"/>
              <a:t> ?name .}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4888" y="4725144"/>
            <a:ext cx="4914900" cy="685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72880" y="2132856"/>
            <a:ext cx="4791075" cy="7048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Male, Female </a:t>
            </a:r>
            <a:r>
              <a:rPr lang="ko-KR" altLang="en-US" dirty="0" smtClean="0"/>
              <a:t>모두 가져 오기 </a:t>
            </a:r>
            <a:r>
              <a:rPr lang="en-US" altLang="ko-KR" dirty="0" smtClean="0"/>
              <a:t>– union, optional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72480" y="908720"/>
            <a:ext cx="583264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/>
              <a:t>SELECT *</a:t>
            </a:r>
          </a:p>
          <a:p>
            <a:r>
              <a:rPr lang="en-US" altLang="ko-KR" b="1" dirty="0" smtClean="0"/>
              <a:t>WHERE {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 ?</a:t>
            </a:r>
            <a:r>
              <a:rPr lang="en-US" altLang="ko-KR" dirty="0" err="1" smtClean="0"/>
              <a:t>uri</a:t>
            </a:r>
            <a:r>
              <a:rPr lang="en-US" altLang="ko-KR" dirty="0" smtClean="0"/>
              <a:t> rdf:type </a:t>
            </a:r>
            <a:r>
              <a:rPr lang="en-US" altLang="ko-KR" dirty="0" err="1" smtClean="0"/>
              <a:t>fclass:Male</a:t>
            </a:r>
            <a:r>
              <a:rPr lang="en-US" altLang="ko-KR" dirty="0" smtClean="0"/>
              <a:t> .</a:t>
            </a:r>
          </a:p>
          <a:p>
            <a:r>
              <a:rPr lang="en-US" altLang="ko-KR" dirty="0" smtClean="0"/>
              <a:t>    optional { ?</a:t>
            </a:r>
            <a:r>
              <a:rPr lang="en-US" altLang="ko-KR" dirty="0" err="1" smtClean="0"/>
              <a:t>uri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fproperty:hasName</a:t>
            </a:r>
            <a:r>
              <a:rPr lang="en-US" altLang="ko-KR" dirty="0" smtClean="0"/>
              <a:t> ?name .  }</a:t>
            </a:r>
          </a:p>
          <a:p>
            <a:r>
              <a:rPr lang="en-US" altLang="ko-KR" dirty="0" smtClean="0"/>
              <a:t>} </a:t>
            </a:r>
          </a:p>
          <a:p>
            <a:r>
              <a:rPr lang="en-US" altLang="ko-KR" dirty="0" smtClean="0"/>
              <a:t>union</a:t>
            </a:r>
          </a:p>
          <a:p>
            <a:r>
              <a:rPr lang="en-US" altLang="ko-KR" dirty="0" smtClean="0"/>
              <a:t>{</a:t>
            </a:r>
          </a:p>
          <a:p>
            <a:r>
              <a:rPr lang="en-US" altLang="ko-KR" dirty="0" smtClean="0"/>
              <a:t>    ?</a:t>
            </a:r>
            <a:r>
              <a:rPr lang="en-US" altLang="ko-KR" dirty="0" err="1" smtClean="0"/>
              <a:t>uri</a:t>
            </a:r>
            <a:r>
              <a:rPr lang="en-US" altLang="ko-KR" dirty="0" smtClean="0"/>
              <a:t> rdf:type </a:t>
            </a:r>
            <a:r>
              <a:rPr lang="en-US" altLang="ko-KR" dirty="0" err="1" smtClean="0"/>
              <a:t>fclass:Female</a:t>
            </a:r>
            <a:r>
              <a:rPr lang="en-US" altLang="ko-KR" dirty="0" smtClean="0"/>
              <a:t> .</a:t>
            </a:r>
          </a:p>
          <a:p>
            <a:r>
              <a:rPr lang="en-US" altLang="ko-KR" dirty="0" smtClean="0"/>
              <a:t>    optional { ?</a:t>
            </a:r>
            <a:r>
              <a:rPr lang="en-US" altLang="ko-KR" dirty="0" err="1" smtClean="0"/>
              <a:t>uri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fproperty:hasName</a:t>
            </a:r>
            <a:r>
              <a:rPr lang="en-US" altLang="ko-KR" dirty="0" smtClean="0"/>
              <a:t> ?name . }</a:t>
            </a:r>
          </a:p>
          <a:p>
            <a:r>
              <a:rPr lang="en-US" altLang="ko-KR" dirty="0" smtClean="0"/>
              <a:t>}</a:t>
            </a:r>
          </a:p>
          <a:p>
            <a:r>
              <a:rPr lang="en-US" altLang="ko-KR" dirty="0" smtClean="0"/>
              <a:t>}</a:t>
            </a:r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08784" y="4293096"/>
            <a:ext cx="4829175" cy="119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6681192" y="2996952"/>
            <a:ext cx="266429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Optional : hasName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이 없는 것도 갖고 오기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 bwMode="auto">
          <a:xfrm flipH="1">
            <a:off x="5889104" y="3573016"/>
            <a:ext cx="1944216" cy="1224136"/>
          </a:xfrm>
          <a:prstGeom prst="straightConnector1">
            <a:avLst/>
          </a:prstGeom>
          <a:noFill/>
          <a:ln w="28575" cap="flat" cmpd="sng" algn="ctr">
            <a:solidFill>
              <a:srgbClr val="C0000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6. LOD </a:t>
            </a:r>
            <a:r>
              <a:rPr lang="ko-KR" altLang="en-US" dirty="0" smtClean="0"/>
              <a:t>발행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64568" y="3573016"/>
            <a:ext cx="7992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고딕" pitchFamily="50" charset="-127"/>
                <a:ea typeface="나눔고딕" pitchFamily="50" charset="-127"/>
              </a:rPr>
              <a:t>지금까지 실습한 파일을 허홍수 부장에게 보내 주세요</a:t>
            </a:r>
            <a:r>
              <a:rPr lang="en-US" altLang="ko-KR" sz="2400" dirty="0" smtClean="0"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endParaRPr lang="en-US" altLang="ko-KR" sz="2400" dirty="0" smtClean="0"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2400" dirty="0" smtClean="0">
                <a:latin typeface="나눔고딕" pitchFamily="50" charset="-127"/>
                <a:ea typeface="나눔고딕" pitchFamily="50" charset="-127"/>
              </a:rPr>
              <a:t>joyhong@li-st.com</a:t>
            </a:r>
            <a:endParaRPr lang="ko-KR" altLang="en-US" sz="2400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http://family.rdf.kr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2520" y="908720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나눔고딕" pitchFamily="50" charset="-127"/>
                <a:ea typeface="나눔고딕" pitchFamily="50" charset="-127"/>
              </a:rPr>
              <a:t>여기에 발행됩니다</a:t>
            </a:r>
            <a:r>
              <a:rPr lang="en-US" altLang="ko-KR" sz="24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24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8544" y="1556792"/>
            <a:ext cx="7920880" cy="4759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웹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연결</a:t>
            </a:r>
            <a:endParaRPr lang="ko-KR" altLang="en-US" dirty="0"/>
          </a:p>
        </p:txBody>
      </p:sp>
      <p:sp>
        <p:nvSpPr>
          <p:cNvPr id="3" name="직각 삼각형 2"/>
          <p:cNvSpPr/>
          <p:nvPr/>
        </p:nvSpPr>
        <p:spPr>
          <a:xfrm flipH="1">
            <a:off x="0" y="740321"/>
            <a:ext cx="9906000" cy="6093296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각 삼각형 3"/>
          <p:cNvSpPr/>
          <p:nvPr/>
        </p:nvSpPr>
        <p:spPr>
          <a:xfrm flipV="1">
            <a:off x="0" y="740321"/>
            <a:ext cx="9906000" cy="6093296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878591" y="4966564"/>
            <a:ext cx="981145" cy="2946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빈처</a:t>
            </a:r>
            <a:endParaRPr lang="ko-KR" altLang="en-US" sz="105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6975163" y="4124697"/>
            <a:ext cx="1038859" cy="2946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A</a:t>
            </a:r>
            <a:r>
              <a:rPr lang="ko-KR" altLang="en-US" sz="105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출판사</a:t>
            </a:r>
            <a:endParaRPr lang="ko-KR" altLang="en-US" sz="105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4576506" y="4046067"/>
            <a:ext cx="1096574" cy="2946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현진건</a:t>
            </a:r>
            <a:endParaRPr lang="ko-KR" altLang="en-US" sz="105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840880" y="5092844"/>
            <a:ext cx="1038859" cy="2946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교보문고</a:t>
            </a:r>
            <a:endParaRPr lang="ko-KR" altLang="en-US" sz="1050" b="1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구부러진 연결선 9"/>
          <p:cNvCxnSpPr>
            <a:stCxn id="6" idx="6"/>
            <a:endCxn id="9" idx="2"/>
          </p:cNvCxnSpPr>
          <p:nvPr/>
        </p:nvCxnSpPr>
        <p:spPr>
          <a:xfrm>
            <a:off x="6859736" y="5113891"/>
            <a:ext cx="981145" cy="12628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stCxn id="6" idx="1"/>
            <a:endCxn id="8" idx="4"/>
          </p:cNvCxnSpPr>
          <p:nvPr/>
        </p:nvCxnSpPr>
        <p:spPr>
          <a:xfrm rot="16200000" flipV="1">
            <a:off x="5239038" y="4226476"/>
            <a:ext cx="668994" cy="897483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구부러진 연결선 11"/>
          <p:cNvCxnSpPr>
            <a:stCxn id="6" idx="0"/>
            <a:endCxn id="7" idx="4"/>
          </p:cNvCxnSpPr>
          <p:nvPr/>
        </p:nvCxnSpPr>
        <p:spPr>
          <a:xfrm rot="5400000" flipH="1" flipV="1">
            <a:off x="6658271" y="4130243"/>
            <a:ext cx="547214" cy="1125431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40305" y="4419351"/>
            <a:ext cx="92343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published by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92960" y="4484737"/>
            <a:ext cx="865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create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75165" y="4924471"/>
            <a:ext cx="750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smtClean="0">
                <a:latin typeface="나눔고딕" pitchFamily="50" charset="-127"/>
                <a:ea typeface="나눔고딕" pitchFamily="50" charset="-127"/>
              </a:rPr>
              <a:t>sold by</a:t>
            </a:r>
            <a:endParaRPr lang="ko-KR" altLang="en-US" sz="1050" b="1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6" name="구부러진 연결선 15"/>
          <p:cNvCxnSpPr>
            <a:stCxn id="6" idx="4"/>
            <a:endCxn id="18" idx="0"/>
          </p:cNvCxnSpPr>
          <p:nvPr/>
        </p:nvCxnSpPr>
        <p:spPr>
          <a:xfrm rot="5400000">
            <a:off x="5791363" y="5146446"/>
            <a:ext cx="463027" cy="692573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416875" y="5303311"/>
            <a:ext cx="47690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smtClean="0">
                <a:latin typeface="나눔고딕" pitchFamily="50" charset="-127"/>
                <a:ea typeface="나눔고딕" pitchFamily="50" charset="-127"/>
              </a:rPr>
              <a:t>hold by</a:t>
            </a:r>
            <a:endParaRPr lang="ko-KR" altLang="en-US" sz="1050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5186018" y="5724245"/>
            <a:ext cx="981145" cy="2946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국중</a:t>
            </a:r>
            <a:endParaRPr lang="ko-KR" altLang="en-US" sz="105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9" name="구부러진 연결선 41"/>
          <p:cNvCxnSpPr>
            <a:stCxn id="18" idx="4"/>
            <a:endCxn id="21" idx="2"/>
          </p:cNvCxnSpPr>
          <p:nvPr/>
        </p:nvCxnSpPr>
        <p:spPr>
          <a:xfrm rot="16200000" flipH="1">
            <a:off x="5972724" y="5722765"/>
            <a:ext cx="302307" cy="894573"/>
          </a:xfrm>
          <a:prstGeom prst="curved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109449" y="5938705"/>
            <a:ext cx="75028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located in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6571163" y="6187273"/>
            <a:ext cx="725194" cy="267867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서울</a:t>
            </a:r>
            <a:endParaRPr lang="ko-KR" altLang="en-US" sz="1050" b="1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구부러진 연결선 21"/>
          <p:cNvCxnSpPr>
            <a:stCxn id="6" idx="2"/>
            <a:endCxn id="24" idx="6"/>
          </p:cNvCxnSpPr>
          <p:nvPr/>
        </p:nvCxnSpPr>
        <p:spPr>
          <a:xfrm rot="10800000">
            <a:off x="4897446" y="4987611"/>
            <a:ext cx="981145" cy="126280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839732" y="5050752"/>
            <a:ext cx="865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smtClean="0">
                <a:latin typeface="나눔고딕" pitchFamily="50" charset="-127"/>
                <a:ea typeface="나눔고딕" pitchFamily="50" charset="-127"/>
              </a:rPr>
              <a:t>edit</a:t>
            </a:r>
            <a:endParaRPr lang="ko-KR" altLang="en-US" sz="1050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800872" y="4840284"/>
            <a:ext cx="1096574" cy="294654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아무개</a:t>
            </a:r>
            <a:endParaRPr lang="ko-KR" altLang="en-US" sz="105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5" name="구부러진 연결선 24"/>
          <p:cNvCxnSpPr>
            <a:stCxn id="26" idx="0"/>
            <a:endCxn id="9" idx="4"/>
          </p:cNvCxnSpPr>
          <p:nvPr/>
        </p:nvCxnSpPr>
        <p:spPr>
          <a:xfrm rot="5400000" flipH="1" flipV="1">
            <a:off x="8005901" y="5411930"/>
            <a:ext cx="378840" cy="329976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타원 25"/>
          <p:cNvSpPr/>
          <p:nvPr/>
        </p:nvSpPr>
        <p:spPr>
          <a:xfrm>
            <a:off x="7667737" y="5766339"/>
            <a:ext cx="725194" cy="267867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서평</a:t>
            </a:r>
            <a:endParaRPr lang="ko-KR" altLang="en-US" sz="1050" b="1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7" name="구부러진 연결선 26"/>
          <p:cNvCxnSpPr>
            <a:stCxn id="28" idx="0"/>
            <a:endCxn id="26" idx="4"/>
          </p:cNvCxnSpPr>
          <p:nvPr/>
        </p:nvCxnSpPr>
        <p:spPr>
          <a:xfrm rot="16200000" flipV="1">
            <a:off x="8494278" y="5570263"/>
            <a:ext cx="110973" cy="1038859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8648881" y="6145180"/>
            <a:ext cx="840623" cy="267867"/>
          </a:xfrm>
          <a:prstGeom prst="ellipse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050" b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홍길동</a:t>
            </a:r>
            <a:endParaRPr lang="ko-KR" altLang="en-US" sz="1050" b="1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44881" y="5513779"/>
            <a:ext cx="750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smtClean="0">
                <a:latin typeface="나눔고딕" pitchFamily="50" charset="-127"/>
                <a:ea typeface="나눔고딕" pitchFamily="50" charset="-127"/>
              </a:rPr>
              <a:t>contains</a:t>
            </a:r>
            <a:endParaRPr lang="ko-KR" altLang="en-US" sz="1050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475739" y="5877563"/>
            <a:ext cx="750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>
                <a:latin typeface="나눔고딕" pitchFamily="50" charset="-127"/>
                <a:ea typeface="나눔고딕" pitchFamily="50" charset="-127"/>
              </a:rPr>
              <a:t>create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1" name="구부러진 연결선 108"/>
          <p:cNvCxnSpPr>
            <a:stCxn id="26" idx="2"/>
            <a:endCxn id="6" idx="5"/>
          </p:cNvCxnSpPr>
          <p:nvPr/>
        </p:nvCxnSpPr>
        <p:spPr>
          <a:xfrm rot="10800000">
            <a:off x="6716052" y="5218067"/>
            <a:ext cx="951687" cy="682205"/>
          </a:xfrm>
          <a:prstGeom prst="curvedConnector2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263737" y="5555873"/>
            <a:ext cx="7502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smtClean="0">
                <a:latin typeface="나눔고딕" pitchFamily="50" charset="-127"/>
                <a:ea typeface="나눔고딕" pitchFamily="50" charset="-127"/>
              </a:rPr>
              <a:t>review</a:t>
            </a:r>
            <a:endParaRPr lang="ko-KR" altLang="en-US" sz="1050" b="1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616066" y="1964457"/>
            <a:ext cx="1096574" cy="294654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설리</a:t>
            </a:r>
            <a:endParaRPr lang="ko-KR" altLang="en-US" sz="105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2560282" y="1028353"/>
            <a:ext cx="1096574" cy="294654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25</a:t>
            </a:r>
            <a:endParaRPr lang="ko-KR" altLang="en-US" sz="105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2488274" y="1532409"/>
            <a:ext cx="1096574" cy="294654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가수</a:t>
            </a:r>
            <a:endParaRPr lang="ko-KR" altLang="en-US" sz="105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704298" y="2108473"/>
            <a:ext cx="1096574" cy="294654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ko-KR" altLang="en-US" sz="105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아이돌</a:t>
            </a:r>
            <a:endParaRPr lang="ko-KR" altLang="en-US" sz="105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383588" y="884337"/>
            <a:ext cx="1096574" cy="294654"/>
          </a:xfrm>
          <a:prstGeom prst="ellipse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0" rIns="0" rtlCol="0" anchor="ctr"/>
          <a:lstStyle/>
          <a:p>
            <a:pPr algn="ctr"/>
            <a:r>
              <a:rPr lang="en-US" altLang="ko-KR" sz="105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SM</a:t>
            </a:r>
            <a:endParaRPr lang="ko-KR" altLang="en-US" sz="1050" b="1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8" name="구부러진 연결선 37"/>
          <p:cNvCxnSpPr>
            <a:stCxn id="35" idx="2"/>
            <a:endCxn id="33" idx="6"/>
          </p:cNvCxnSpPr>
          <p:nvPr/>
        </p:nvCxnSpPr>
        <p:spPr>
          <a:xfrm rot="10800000" flipV="1">
            <a:off x="1712640" y="1679736"/>
            <a:ext cx="775634" cy="43204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구부러진 연결선 38"/>
          <p:cNvCxnSpPr>
            <a:stCxn id="36" idx="2"/>
            <a:endCxn id="33" idx="6"/>
          </p:cNvCxnSpPr>
          <p:nvPr/>
        </p:nvCxnSpPr>
        <p:spPr>
          <a:xfrm rot="10800000">
            <a:off x="1712640" y="2111784"/>
            <a:ext cx="991658" cy="144016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구부러진 연결선 67"/>
          <p:cNvCxnSpPr>
            <a:stCxn id="34" idx="2"/>
            <a:endCxn id="33" idx="7"/>
          </p:cNvCxnSpPr>
          <p:nvPr/>
        </p:nvCxnSpPr>
        <p:spPr>
          <a:xfrm rot="10800000" flipV="1">
            <a:off x="1552050" y="1175680"/>
            <a:ext cx="1008232" cy="831928"/>
          </a:xfrm>
          <a:prstGeom prst="curvedConnector2">
            <a:avLst/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구부러진 연결선 67"/>
          <p:cNvCxnSpPr>
            <a:stCxn id="37" idx="4"/>
            <a:endCxn id="33" idx="0"/>
          </p:cNvCxnSpPr>
          <p:nvPr/>
        </p:nvCxnSpPr>
        <p:spPr>
          <a:xfrm rot="16200000" flipH="1">
            <a:off x="655381" y="1455485"/>
            <a:ext cx="785466" cy="232478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48114" y="1244377"/>
            <a:ext cx="5760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smtClean="0">
                <a:latin typeface="나눔고딕" pitchFamily="50" charset="-127"/>
                <a:ea typeface="나눔고딕" pitchFamily="50" charset="-127"/>
              </a:rPr>
              <a:t>소속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24178" y="956345"/>
            <a:ext cx="5760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나이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840202" y="1460401"/>
            <a:ext cx="5760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직업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200242" y="1892449"/>
            <a:ext cx="5760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특징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46" name="구부러진 연결선 45"/>
          <p:cNvCxnSpPr>
            <a:stCxn id="8" idx="1"/>
            <a:endCxn id="33" idx="4"/>
          </p:cNvCxnSpPr>
          <p:nvPr/>
        </p:nvCxnSpPr>
        <p:spPr>
          <a:xfrm rot="16200000" flipV="1">
            <a:off x="2035672" y="1387793"/>
            <a:ext cx="1830107" cy="3572743"/>
          </a:xfrm>
          <a:prstGeom prst="curvedConnector3">
            <a:avLst>
              <a:gd name="adj1" fmla="val 50000"/>
            </a:avLst>
          </a:prstGeom>
          <a:ln w="25400"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92560" y="3044577"/>
            <a:ext cx="122413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latin typeface="나눔고딕" pitchFamily="50" charset="-127"/>
                <a:ea typeface="나눔고딕" pitchFamily="50" charset="-127"/>
              </a:rPr>
              <a:t>좋아하는 작가</a:t>
            </a:r>
            <a:endParaRPr lang="ko-KR" altLang="en-US" sz="1050" b="1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448944" y="956345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http://a.com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17568" y="3116585"/>
            <a:ext cx="38884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http://b.com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3" grpId="0"/>
      <p:bldP spid="14" grpId="0"/>
      <p:bldP spid="15" grpId="0"/>
      <p:bldP spid="17" grpId="0"/>
      <p:bldP spid="18" grpId="0" animBg="1"/>
      <p:bldP spid="20" grpId="0"/>
      <p:bldP spid="21" grpId="0" animBg="1"/>
      <p:bldP spid="23" grpId="0"/>
      <p:bldP spid="24" grpId="0" animBg="1"/>
      <p:bldP spid="26" grpId="0" animBg="1"/>
      <p:bldP spid="28" grpId="0" animBg="1"/>
      <p:bldP spid="29" grpId="0"/>
      <p:bldP spid="30" grpId="0"/>
      <p:bldP spid="32" grpId="0"/>
      <p:bldP spid="34" grpId="0" animBg="1"/>
      <p:bldP spid="35" grpId="0" animBg="1"/>
      <p:bldP spid="36" grpId="0" animBg="1"/>
      <p:bldP spid="37" grpId="0" animBg="1"/>
      <p:bldP spid="42" grpId="0"/>
      <p:bldP spid="43" grpId="0"/>
      <p:bldP spid="44" grpId="0"/>
      <p:bldP spid="45" grpId="0"/>
      <p:bldP spid="4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http://family.rdf.kr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32520" y="908720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dirty="0" smtClean="0">
                <a:latin typeface="나눔고딕" pitchFamily="50" charset="-127"/>
                <a:ea typeface="나눔고딕" pitchFamily="50" charset="-127"/>
              </a:rPr>
              <a:t>SPARQL Endpoint </a:t>
            </a:r>
            <a:r>
              <a:rPr lang="ko-KR" altLang="en-US" sz="1800" dirty="0" smtClean="0">
                <a:latin typeface="나눔고딕" pitchFamily="50" charset="-127"/>
                <a:ea typeface="나눔고딕" pitchFamily="50" charset="-127"/>
              </a:rPr>
              <a:t>에서 다른 참여자 분들의 트리플도 질의해 보겠습니다</a:t>
            </a:r>
            <a:r>
              <a:rPr lang="en-US" altLang="ko-KR" sz="1800" dirty="0" smtClean="0"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180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4568" y="1484784"/>
            <a:ext cx="7905328" cy="47506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>
            <a:spLocks noChangeArrowheads="1"/>
          </p:cNvSpPr>
          <p:nvPr/>
        </p:nvSpPr>
        <p:spPr bwMode="auto">
          <a:xfrm>
            <a:off x="0" y="3573016"/>
            <a:ext cx="9905999" cy="1076044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wrap="square" lIns="36000" tIns="36000" rIns="36000" bIns="36000" rtlCol="0" anchor="t" anchorCtr="0">
            <a:noAutofit/>
          </a:bodyPr>
          <a:lstStyle/>
          <a:p>
            <a:pPr algn="ctr" eaLnBrk="0" hangingPunct="0"/>
            <a:r>
              <a:rPr lang="ko-KR" altLang="en-US" sz="4400" b="1" dirty="0" smtClean="0">
                <a:solidFill>
                  <a:schemeClr val="tx2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  <a:r>
              <a:rPr lang="en-US" altLang="ko-KR" sz="4400" b="1" dirty="0" smtClean="0">
                <a:solidFill>
                  <a:schemeClr val="tx2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4400" b="1" dirty="0">
              <a:solidFill>
                <a:schemeClr val="tx2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2" name="그룹 6"/>
          <p:cNvGrpSpPr/>
          <p:nvPr/>
        </p:nvGrpSpPr>
        <p:grpSpPr>
          <a:xfrm>
            <a:off x="1424608" y="116632"/>
            <a:ext cx="6192688" cy="3456384"/>
            <a:chOff x="4304928" y="764704"/>
            <a:chExt cx="4924425" cy="2647950"/>
          </a:xfrm>
        </p:grpSpPr>
        <p:pic>
          <p:nvPicPr>
            <p:cNvPr id="1025" name="Picture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04928" y="764704"/>
              <a:ext cx="4924425" cy="2647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직사각형 5"/>
            <p:cNvSpPr/>
            <p:nvPr/>
          </p:nvSpPr>
          <p:spPr bwMode="auto">
            <a:xfrm>
              <a:off x="4304928" y="1844824"/>
              <a:ext cx="792088" cy="43204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1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ahoma" pitchFamily="34" charset="0"/>
                <a:ea typeface="가는각진제목체" pitchFamily="18" charset="-127"/>
              </a:endParaRPr>
            </a:p>
          </p:txBody>
        </p:sp>
      </p:grpSp>
      <p:sp>
        <p:nvSpPr>
          <p:cNvPr id="8" name="Rectangle 23"/>
          <p:cNvSpPr>
            <a:spLocks noChangeArrowheads="1"/>
          </p:cNvSpPr>
          <p:nvPr/>
        </p:nvSpPr>
        <p:spPr bwMode="auto">
          <a:xfrm>
            <a:off x="1" y="4869160"/>
            <a:ext cx="9905999" cy="198884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>
            <a:noAutofit/>
          </a:bodyPr>
          <a:lstStyle/>
          <a:p>
            <a:pPr algn="r" eaLnBrk="0" hangingPunct="0"/>
            <a:r>
              <a:rPr lang="ko-KR" altLang="en-US" sz="20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주식회사 리스트 대표이사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http://li-st.com</a:t>
            </a:r>
          </a:p>
          <a:p>
            <a:pPr algn="r" eaLnBrk="0" hangingPunct="0"/>
            <a:r>
              <a:rPr lang="ko-KR" altLang="en-US" sz="20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대한민국 대표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LOD - KDATA : http://kdata.kr</a:t>
            </a:r>
          </a:p>
          <a:p>
            <a:pPr algn="r" eaLnBrk="0" hangingPunct="0"/>
            <a:r>
              <a:rPr lang="ko-KR" altLang="en-US" sz="20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새주소 기반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Linked Open Data - </a:t>
            </a:r>
            <a:r>
              <a:rPr lang="ko-KR" altLang="en-US" sz="20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주소데이터 </a:t>
            </a:r>
            <a:r>
              <a:rPr lang="en-US" altLang="ko-KR" sz="20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: http://jusodata.kr</a:t>
            </a:r>
          </a:p>
          <a:p>
            <a:pPr algn="r" eaLnBrk="0" hangingPunct="0"/>
            <a:endParaRPr lang="en-US" altLang="ko-KR" sz="2000" b="1" dirty="0" smtClean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  <a:p>
            <a:pPr algn="r" eaLnBrk="0" hangingPunct="0"/>
            <a:r>
              <a:rPr lang="en-US" altLang="ko-KR" sz="2000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codalida@gmail.com , ceo@li-st.com  </a:t>
            </a:r>
            <a:endParaRPr lang="ko-KR" altLang="en-US" sz="2000" b="1" dirty="0">
              <a:solidFill>
                <a:schemeClr val="bg1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3256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6496" y="1124744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인스턴스를 멤버로 갖는 것</a:t>
            </a:r>
            <a:endParaRPr lang="en-US" altLang="ko-KR" dirty="0" smtClean="0">
              <a:latin typeface="나눔고딕" pitchFamily="50" charset="-127"/>
              <a:ea typeface="나눔고딕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subClassOf</a:t>
            </a:r>
            <a:r>
              <a:rPr lang="ko-KR" altLang="en-US" dirty="0" smtClean="0">
                <a:latin typeface="나눔고딕" pitchFamily="50" charset="-127"/>
                <a:ea typeface="나눔고딕" pitchFamily="50" charset="-127"/>
              </a:rPr>
              <a:t>를 통해 계층화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4016896" y="2348880"/>
            <a:ext cx="1584176" cy="1080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Human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타원 4"/>
          <p:cNvSpPr/>
          <p:nvPr/>
        </p:nvSpPr>
        <p:spPr bwMode="auto">
          <a:xfrm>
            <a:off x="2288704" y="4581128"/>
            <a:ext cx="1584176" cy="1080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Male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5961112" y="4581128"/>
            <a:ext cx="1584176" cy="1080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Female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구부러진 연결선 7"/>
          <p:cNvCxnSpPr>
            <a:stCxn id="5" idx="0"/>
            <a:endCxn id="4" idx="4"/>
          </p:cNvCxnSpPr>
          <p:nvPr/>
        </p:nvCxnSpPr>
        <p:spPr bwMode="auto">
          <a:xfrm rot="5400000" flipH="1" flipV="1">
            <a:off x="3368824" y="3140968"/>
            <a:ext cx="1152128" cy="1728192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504728" y="3645024"/>
            <a:ext cx="17059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solidFill>
                  <a:srgbClr val="FC0128"/>
                </a:solidFill>
                <a:latin typeface="나눔고딕" pitchFamily="50" charset="-127"/>
                <a:ea typeface="나눔고딕" pitchFamily="50" charset="-127"/>
              </a:rPr>
              <a:t>rdfs: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subClassOf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구부러진 연결선 10"/>
          <p:cNvCxnSpPr>
            <a:stCxn id="6" idx="0"/>
            <a:endCxn id="4" idx="4"/>
          </p:cNvCxnSpPr>
          <p:nvPr/>
        </p:nvCxnSpPr>
        <p:spPr bwMode="auto">
          <a:xfrm rot="16200000" flipV="1">
            <a:off x="5205028" y="3032956"/>
            <a:ext cx="1152128" cy="194421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5961112" y="3573016"/>
            <a:ext cx="17059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solidFill>
                  <a:srgbClr val="FC0128"/>
                </a:solidFill>
                <a:latin typeface="나눔고딕" pitchFamily="50" charset="-127"/>
                <a:ea typeface="나눔고딕" pitchFamily="50" charset="-127"/>
              </a:rPr>
              <a:t>rdfs: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subClassOf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Class - subClassOf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 bwMode="auto">
          <a:xfrm>
            <a:off x="1712640" y="1124744"/>
            <a:ext cx="1584176" cy="1080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Human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4953000" y="3140968"/>
            <a:ext cx="1584176" cy="1080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Female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구부러진 연결선 10"/>
          <p:cNvCxnSpPr>
            <a:stCxn id="6" idx="0"/>
            <a:endCxn id="4" idx="4"/>
          </p:cNvCxnSpPr>
          <p:nvPr/>
        </p:nvCxnSpPr>
        <p:spPr bwMode="auto">
          <a:xfrm rot="16200000" flipV="1">
            <a:off x="3656856" y="1052736"/>
            <a:ext cx="936104" cy="324036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232920" y="2204864"/>
            <a:ext cx="17059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solidFill>
                  <a:srgbClr val="FC0128"/>
                </a:solidFill>
                <a:latin typeface="나눔고딕" pitchFamily="50" charset="-127"/>
                <a:ea typeface="나눔고딕" pitchFamily="50" charset="-127"/>
              </a:rPr>
              <a:t>rdfs: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subClassOf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다이아몬드 11"/>
          <p:cNvSpPr/>
          <p:nvPr/>
        </p:nvSpPr>
        <p:spPr bwMode="auto">
          <a:xfrm>
            <a:off x="2504728" y="5013176"/>
            <a:ext cx="1800200" cy="1296144"/>
          </a:xfrm>
          <a:prstGeom prst="diamond">
            <a:avLst/>
          </a:prstGeom>
          <a:solidFill>
            <a:srgbClr val="7030A0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ko-KR" altLang="en-US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오예은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3" name="구부러진 연결선 12"/>
          <p:cNvCxnSpPr>
            <a:stCxn id="12" idx="0"/>
            <a:endCxn id="6" idx="4"/>
          </p:cNvCxnSpPr>
          <p:nvPr/>
        </p:nvCxnSpPr>
        <p:spPr bwMode="auto">
          <a:xfrm rot="5400000" flipH="1" flipV="1">
            <a:off x="4178914" y="3447002"/>
            <a:ext cx="792088" cy="234026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구부러진 연결선 17"/>
          <p:cNvCxnSpPr>
            <a:stCxn id="12" idx="0"/>
            <a:endCxn id="4" idx="4"/>
          </p:cNvCxnSpPr>
          <p:nvPr/>
        </p:nvCxnSpPr>
        <p:spPr bwMode="auto">
          <a:xfrm rot="16200000" flipV="1">
            <a:off x="1550622" y="3158970"/>
            <a:ext cx="2808312" cy="90010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sp>
        <p:nvSpPr>
          <p:cNvPr id="23" name="Text Box 8"/>
          <p:cNvSpPr txBox="1">
            <a:spLocks noChangeArrowheads="1"/>
          </p:cNvSpPr>
          <p:nvPr/>
        </p:nvSpPr>
        <p:spPr bwMode="auto">
          <a:xfrm>
            <a:off x="4088904" y="4725144"/>
            <a:ext cx="92525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solidFill>
                  <a:srgbClr val="FC0128"/>
                </a:solidFill>
                <a:latin typeface="나눔고딕" pitchFamily="50" charset="-127"/>
                <a:ea typeface="나눔고딕" pitchFamily="50" charset="-127"/>
              </a:rPr>
              <a:t>rdf:type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Property – rdfs:domain, rdfs:range</a:t>
            </a:r>
            <a:endParaRPr lang="ko-KR" altLang="en-US" dirty="0"/>
          </a:p>
        </p:txBody>
      </p:sp>
      <p:sp>
        <p:nvSpPr>
          <p:cNvPr id="3" name="타원 2"/>
          <p:cNvSpPr/>
          <p:nvPr/>
        </p:nvSpPr>
        <p:spPr bwMode="auto">
          <a:xfrm>
            <a:off x="3656856" y="836712"/>
            <a:ext cx="1584176" cy="1080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Human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타원 3"/>
          <p:cNvSpPr/>
          <p:nvPr/>
        </p:nvSpPr>
        <p:spPr bwMode="auto">
          <a:xfrm>
            <a:off x="416496" y="2636912"/>
            <a:ext cx="1584176" cy="108012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="1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Male</a:t>
            </a:r>
            <a:endParaRPr kumimoji="1" lang="ko-KR" alt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5" name="구부러진 연결선 4"/>
          <p:cNvCxnSpPr>
            <a:stCxn id="4" idx="0"/>
            <a:endCxn id="3" idx="4"/>
          </p:cNvCxnSpPr>
          <p:nvPr/>
        </p:nvCxnSpPr>
        <p:spPr bwMode="auto">
          <a:xfrm rot="5400000" flipH="1" flipV="1">
            <a:off x="2468724" y="656692"/>
            <a:ext cx="720080" cy="3240360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1208584" y="1844824"/>
            <a:ext cx="170591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solidFill>
                  <a:srgbClr val="FC0128"/>
                </a:solidFill>
                <a:latin typeface="나눔고딕" pitchFamily="50" charset="-127"/>
                <a:ea typeface="나눔고딕" pitchFamily="50" charset="-127"/>
              </a:rPr>
              <a:t>rdfs:</a:t>
            </a:r>
            <a:r>
              <a:rPr kumimoji="0" lang="en-US" altLang="ko-KR" sz="16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C0128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subClassOf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6465168" y="2708920"/>
            <a:ext cx="2016224" cy="504056"/>
          </a:xfrm>
          <a:prstGeom prst="rect">
            <a:avLst/>
          </a:prstGeom>
          <a:noFill/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hasFather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9" name="구부러진 연결선 8"/>
          <p:cNvCxnSpPr>
            <a:stCxn id="8" idx="0"/>
            <a:endCxn id="3" idx="4"/>
          </p:cNvCxnSpPr>
          <p:nvPr/>
        </p:nvCxnSpPr>
        <p:spPr bwMode="auto">
          <a:xfrm rot="16200000" flipV="1">
            <a:off x="5565068" y="800708"/>
            <a:ext cx="792088" cy="3024336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6321152" y="1772816"/>
            <a:ext cx="132921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solidFill>
                  <a:srgbClr val="FC0128"/>
                </a:solidFill>
                <a:latin typeface="나눔고딕" pitchFamily="50" charset="-127"/>
                <a:ea typeface="나눔고딕" pitchFamily="50" charset="-127"/>
              </a:rPr>
              <a:t>rdfs:domain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6753200" y="3573016"/>
            <a:ext cx="11544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kern="0" dirty="0" smtClean="0">
                <a:solidFill>
                  <a:srgbClr val="FC0128"/>
                </a:solidFill>
                <a:latin typeface="나눔고딕" pitchFamily="50" charset="-127"/>
                <a:ea typeface="나눔고딕" pitchFamily="50" charset="-127"/>
              </a:rPr>
              <a:t>rdfs:range</a:t>
            </a:r>
            <a:endParaRPr kumimoji="0" lang="en-US" altLang="ko-KR" sz="1600" b="0" i="0" u="none" strike="noStrike" kern="0" cap="none" spc="0" normalizeH="0" baseline="0" noProof="0" dirty="0" smtClean="0">
              <a:ln>
                <a:noFill/>
              </a:ln>
              <a:solidFill>
                <a:srgbClr val="FC0128"/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구부러진 연결선 14"/>
          <p:cNvCxnSpPr>
            <a:stCxn id="8" idx="2"/>
            <a:endCxn id="4" idx="4"/>
          </p:cNvCxnSpPr>
          <p:nvPr/>
        </p:nvCxnSpPr>
        <p:spPr bwMode="auto">
          <a:xfrm rot="5400000">
            <a:off x="4088904" y="332656"/>
            <a:ext cx="504056" cy="6264696"/>
          </a:xfrm>
          <a:prstGeom prst="curvedConnector3">
            <a:avLst>
              <a:gd name="adj1" fmla="val 145352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다이아몬드 20"/>
          <p:cNvSpPr/>
          <p:nvPr/>
        </p:nvSpPr>
        <p:spPr bwMode="auto">
          <a:xfrm>
            <a:off x="1064568" y="5085184"/>
            <a:ext cx="1800200" cy="1296144"/>
          </a:xfrm>
          <a:prstGeom prst="diamond">
            <a:avLst/>
          </a:prstGeom>
          <a:solidFill>
            <a:srgbClr val="7030A0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고딕" pitchFamily="50" charset="-127"/>
                <a:ea typeface="나눔고딕" pitchFamily="50" charset="-127"/>
              </a:rPr>
              <a:t>오원석</a:t>
            </a:r>
          </a:p>
        </p:txBody>
      </p:sp>
      <p:sp>
        <p:nvSpPr>
          <p:cNvPr id="22" name="다이아몬드 21"/>
          <p:cNvSpPr/>
          <p:nvPr/>
        </p:nvSpPr>
        <p:spPr bwMode="auto">
          <a:xfrm>
            <a:off x="6321152" y="5157192"/>
            <a:ext cx="1800200" cy="1296144"/>
          </a:xfrm>
          <a:prstGeom prst="diamond">
            <a:avLst/>
          </a:prstGeom>
          <a:solidFill>
            <a:srgbClr val="7030A0"/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나눔고딕" pitchFamily="50" charset="-127"/>
                <a:ea typeface="나눔고딕" pitchFamily="50" charset="-127"/>
              </a:rPr>
              <a:t>오예은</a:t>
            </a:r>
          </a:p>
        </p:txBody>
      </p:sp>
      <p:cxnSp>
        <p:nvCxnSpPr>
          <p:cNvPr id="23" name="구부러진 연결선 22"/>
          <p:cNvCxnSpPr>
            <a:stCxn id="21" idx="3"/>
            <a:endCxn id="22" idx="1"/>
          </p:cNvCxnSpPr>
          <p:nvPr/>
        </p:nvCxnSpPr>
        <p:spPr bwMode="auto">
          <a:xfrm>
            <a:off x="2864768" y="5733256"/>
            <a:ext cx="3456384" cy="72008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32" name="직사각형 31"/>
          <p:cNvSpPr/>
          <p:nvPr/>
        </p:nvSpPr>
        <p:spPr bwMode="auto">
          <a:xfrm>
            <a:off x="3728864" y="5517232"/>
            <a:ext cx="1440160" cy="50405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나눔고딕" pitchFamily="50" charset="-127"/>
                <a:ea typeface="나눔고딕" pitchFamily="50" charset="-127"/>
              </a:rPr>
              <a:t>hasFather</a:t>
            </a:r>
            <a:endParaRPr kumimoji="1" lang="ko-KR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9" name="구부러진 연결선 38"/>
          <p:cNvCxnSpPr>
            <a:stCxn id="22" idx="0"/>
            <a:endCxn id="3" idx="4"/>
          </p:cNvCxnSpPr>
          <p:nvPr/>
        </p:nvCxnSpPr>
        <p:spPr bwMode="auto">
          <a:xfrm rot="16200000" flipV="1">
            <a:off x="4214918" y="2150858"/>
            <a:ext cx="3240360" cy="2772308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42" name="구부러진 연결선 41"/>
          <p:cNvCxnSpPr>
            <a:stCxn id="21" idx="0"/>
            <a:endCxn id="4" idx="4"/>
          </p:cNvCxnSpPr>
          <p:nvPr/>
        </p:nvCxnSpPr>
        <p:spPr bwMode="auto">
          <a:xfrm rot="16200000" flipV="1">
            <a:off x="902550" y="4023066"/>
            <a:ext cx="1368152" cy="756084"/>
          </a:xfrm>
          <a:prstGeom prst="curvedConnector3">
            <a:avLst>
              <a:gd name="adj1" fmla="val 50000"/>
            </a:avLst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xmlns="" val="123733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프레젠테이션9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4">
      <a:majorFont>
        <a:latin typeface="Tahoma"/>
        <a:ea typeface="JBold"/>
        <a:cs typeface=""/>
      </a:majorFont>
      <a:minorFont>
        <a:latin typeface="Tahoma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0000" tIns="46800" rIns="90000" bIns="4680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가는각진제목체" pitchFamily="18" charset="-127"/>
          </a:defRPr>
        </a:defPPr>
      </a:lstStyle>
    </a:spDef>
    <a:lnDef>
      <a:spPr bwMode="auto">
        <a:noFill/>
        <a:ln w="12700" cap="flat" cmpd="sng" algn="ctr">
          <a:solidFill>
            <a:schemeClr val="bg1">
              <a:lumMod val="5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1_프레젠테이션9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프레젠테이션9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프레젠테이션9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프레젠테이션9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프레젠테이션9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프레젠테이션9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프레젠테이션9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프레젠테이션9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프레젠테이션9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프레젠테이션9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프레젠테이션9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프레젠테이션9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96422</TotalTime>
  <Words>1040</Words>
  <Application>Microsoft Office PowerPoint</Application>
  <PresentationFormat>A4 용지(210x297mm)</PresentationFormat>
  <Paragraphs>372</Paragraphs>
  <Slides>61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73" baseType="lpstr">
      <vt:lpstr>굴림</vt:lpstr>
      <vt:lpstr>Arial</vt:lpstr>
      <vt:lpstr>나눔고딕</vt:lpstr>
      <vt:lpstr>JBold</vt:lpstr>
      <vt:lpstr>Times New Roman</vt:lpstr>
      <vt:lpstr>맑은 고딕</vt:lpstr>
      <vt:lpstr>08서울한강체 M</vt:lpstr>
      <vt:lpstr>HY신명조</vt:lpstr>
      <vt:lpstr>Tahoma</vt:lpstr>
      <vt:lpstr>가는각진제목체</vt:lpstr>
      <vt:lpstr>Wingdings</vt:lpstr>
      <vt:lpstr>1_프레젠테이션9</vt:lpstr>
      <vt:lpstr>LOD Touch Day</vt:lpstr>
      <vt:lpstr>Program</vt:lpstr>
      <vt:lpstr>1. RDF, RDFS, OWL</vt:lpstr>
      <vt:lpstr>RDF – Resource Description Framework</vt:lpstr>
      <vt:lpstr>RDF - Graph</vt:lpstr>
      <vt:lpstr>웹, 분산, 연결</vt:lpstr>
      <vt:lpstr>Class</vt:lpstr>
      <vt:lpstr>Class - subClassOf</vt:lpstr>
      <vt:lpstr>Property – rdfs:domain, rdfs:range</vt:lpstr>
      <vt:lpstr>Property – Multiple domain, range</vt:lpstr>
      <vt:lpstr>Property – subProperty</vt:lpstr>
      <vt:lpstr>Property – Object, Datatype</vt:lpstr>
      <vt:lpstr>W3C – SEMANTIC WEB</vt:lpstr>
      <vt:lpstr>2. 온톨로지 설계도구</vt:lpstr>
      <vt:lpstr>온톨로지 설계도구</vt:lpstr>
      <vt:lpstr>온톨로지 설계도구 – 환경 설정</vt:lpstr>
      <vt:lpstr>TopBraid Composer – Free Edition </vt:lpstr>
      <vt:lpstr>TopBraid Composer 실행</vt:lpstr>
      <vt:lpstr>Workspace 설정</vt:lpstr>
      <vt:lpstr>TBC 구성</vt:lpstr>
      <vt:lpstr>온톨로지 탐색</vt:lpstr>
      <vt:lpstr>3. 온톨로지 설계 모델 – Family Ontology</vt:lpstr>
      <vt:lpstr>가족관계 - 1</vt:lpstr>
      <vt:lpstr>가족관계 - 2</vt:lpstr>
      <vt:lpstr>가족관계 – 3 : Datatype Property</vt:lpstr>
      <vt:lpstr>4. 온톨로지 설계 실습</vt:lpstr>
      <vt:lpstr>1. Project 생성</vt:lpstr>
      <vt:lpstr>2. 온톨로지 생성</vt:lpstr>
      <vt:lpstr>클래스를 좀 더 보기 좋게~~</vt:lpstr>
      <vt:lpstr>Prefix 설정</vt:lpstr>
      <vt:lpstr>Class 생성</vt:lpstr>
      <vt:lpstr>Property 생성 - 1</vt:lpstr>
      <vt:lpstr>Property 생성 - 2</vt:lpstr>
      <vt:lpstr>Property 생성 – 3 : domain, range – 방법 1</vt:lpstr>
      <vt:lpstr>Property 생성 – 3 : domain, range – 방법 2</vt:lpstr>
      <vt:lpstr>각자 생성해 보시지요 - 1</vt:lpstr>
      <vt:lpstr>각자 생성해 보시지요 - 2</vt:lpstr>
      <vt:lpstr>Property 생성 – 4 : Datatype Property</vt:lpstr>
      <vt:lpstr>Property 생성 – 4 : Datatype Property</vt:lpstr>
      <vt:lpstr>Property 생성 – 4 : 각자 해보세요.</vt:lpstr>
      <vt:lpstr>인스턴스 생성 법칙</vt:lpstr>
      <vt:lpstr>인스턴스 생성 – 방법 1</vt:lpstr>
      <vt:lpstr>인스턴스 생성 – 방법 2</vt:lpstr>
      <vt:lpstr>인스턴스 결과 예시 : 각자 해보시지요.</vt:lpstr>
      <vt:lpstr>인스턴스별 트리플 생성</vt:lpstr>
      <vt:lpstr>인스턴스별 트리플 생성 : 예시-1</vt:lpstr>
      <vt:lpstr>인스턴스별 트리플 생성 : 예시-2</vt:lpstr>
      <vt:lpstr>인스턴스별 트리플 생성</vt:lpstr>
      <vt:lpstr>인스턴스별 트리플 생성 : Datatype Property</vt:lpstr>
      <vt:lpstr>인스턴스별 트리플 생성 : Datatype Property</vt:lpstr>
      <vt:lpstr>다른 가족 관계</vt:lpstr>
      <vt:lpstr>외부 LOD 연결</vt:lpstr>
      <vt:lpstr>5. SPARQL</vt:lpstr>
      <vt:lpstr>hasMother로 연결된 관계</vt:lpstr>
      <vt:lpstr>딸과 아들이 있는 남자의 이름과 나이는?</vt:lpstr>
      <vt:lpstr>hasName이 있는 경우, 없는 경우 - optional</vt:lpstr>
      <vt:lpstr>Male, Female 모두 가져 오기 – union, optional</vt:lpstr>
      <vt:lpstr>6. LOD 발행</vt:lpstr>
      <vt:lpstr>http://family.rdf.kr</vt:lpstr>
      <vt:lpstr>http://family.rdf.kr</vt:lpstr>
      <vt:lpstr>슬라이드 60</vt:lpstr>
    </vt:vector>
  </TitlesOfParts>
  <Company>cyram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CYRAM</dc:title>
  <dc:creator>cyram</dc:creator>
  <cp:lastModifiedBy>user</cp:lastModifiedBy>
  <cp:revision>5572</cp:revision>
  <cp:lastPrinted>2012-01-31T23:25:10Z</cp:lastPrinted>
  <dcterms:created xsi:type="dcterms:W3CDTF">2008-11-18T01:23:45Z</dcterms:created>
  <dcterms:modified xsi:type="dcterms:W3CDTF">2015-04-28T05:26:00Z</dcterms:modified>
</cp:coreProperties>
</file>